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3"/>
  </p:notesMasterIdLst>
  <p:sldIdLst>
    <p:sldId id="256" r:id="rId2"/>
    <p:sldId id="257" r:id="rId3"/>
    <p:sldId id="259" r:id="rId4"/>
    <p:sldId id="282" r:id="rId5"/>
    <p:sldId id="283" r:id="rId6"/>
    <p:sldId id="287" r:id="rId7"/>
    <p:sldId id="288" r:id="rId8"/>
    <p:sldId id="289" r:id="rId9"/>
    <p:sldId id="290" r:id="rId10"/>
    <p:sldId id="291" r:id="rId11"/>
    <p:sldId id="292" r:id="rId12"/>
    <p:sldId id="286" r:id="rId13"/>
    <p:sldId id="284" r:id="rId14"/>
    <p:sldId id="285" r:id="rId15"/>
    <p:sldId id="293" r:id="rId16"/>
    <p:sldId id="294" r:id="rId17"/>
    <p:sldId id="295" r:id="rId18"/>
    <p:sldId id="296" r:id="rId19"/>
    <p:sldId id="297" r:id="rId20"/>
    <p:sldId id="298" r:id="rId21"/>
    <p:sldId id="299" r:id="rId22"/>
    <p:sldId id="300" r:id="rId23"/>
    <p:sldId id="301" r:id="rId24"/>
    <p:sldId id="302" r:id="rId25"/>
    <p:sldId id="303" r:id="rId26"/>
    <p:sldId id="304" r:id="rId27"/>
    <p:sldId id="305" r:id="rId28"/>
    <p:sldId id="306" r:id="rId29"/>
    <p:sldId id="266" r:id="rId30"/>
    <p:sldId id="267" r:id="rId31"/>
    <p:sldId id="261" r:id="rId3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027" autoAdjust="0"/>
    <p:restoredTop sz="81132" autoAdjust="0"/>
  </p:normalViewPr>
  <p:slideViewPr>
    <p:cSldViewPr snapToGrid="0">
      <p:cViewPr varScale="1">
        <p:scale>
          <a:sx n="75" d="100"/>
          <a:sy n="75" d="100"/>
        </p:scale>
        <p:origin x="1710" y="60"/>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5B751D8-D0F1-6D4C-81FB-479999CBFFF4}" type="datetimeFigureOut">
              <a:rPr lang="en-US" smtClean="0"/>
              <a:t>9/8/2015</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ED4E18E-1C43-0C41-877B-703443D505E6}" type="slidenum">
              <a:rPr lang="en-US" smtClean="0"/>
              <a:t>‹#›</a:t>
            </a:fld>
            <a:endParaRPr lang="en-US" dirty="0"/>
          </a:p>
        </p:txBody>
      </p:sp>
    </p:spTree>
    <p:extLst>
      <p:ext uri="{BB962C8B-B14F-4D97-AF65-F5344CB8AC3E}">
        <p14:creationId xmlns:p14="http://schemas.microsoft.com/office/powerpoint/2010/main" val="1701119765"/>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project we undertook was to begin the process of creating an IHE profile to manage the interoperability issues that surround the bed management tasks that are involved with admissions to hospitals from the emergency department. Our team involves Leslie, Kevin, Paul, and me. The project stemmed from my rather futile efforts trying push development of various health IT systems that track patient flow and movement within the VA towards interoperability. The lack of a model to follow as well as budgetary constraints and prioritization issues have been the main limitations to achieving this goal.</a:t>
            </a:r>
            <a:endParaRPr lang="en-US" dirty="0"/>
          </a:p>
        </p:txBody>
      </p:sp>
      <p:sp>
        <p:nvSpPr>
          <p:cNvPr id="4" name="Slide Number Placeholder 3"/>
          <p:cNvSpPr>
            <a:spLocks noGrp="1"/>
          </p:cNvSpPr>
          <p:nvPr>
            <p:ph type="sldNum" sz="quarter" idx="10"/>
          </p:nvPr>
        </p:nvSpPr>
        <p:spPr/>
        <p:txBody>
          <a:bodyPr/>
          <a:lstStyle/>
          <a:p>
            <a:fld id="{5ED4E18E-1C43-0C41-877B-703443D505E6}" type="slidenum">
              <a:rPr lang="en-US" smtClean="0"/>
              <a:t>1</a:t>
            </a:fld>
            <a:endParaRPr lang="en-US" dirty="0"/>
          </a:p>
        </p:txBody>
      </p:sp>
    </p:spTree>
    <p:extLst>
      <p:ext uri="{BB962C8B-B14F-4D97-AF65-F5344CB8AC3E}">
        <p14:creationId xmlns:p14="http://schemas.microsoft.com/office/powerpoint/2010/main" val="42781590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Our proposal includes</a:t>
            </a:r>
            <a:r>
              <a:rPr lang="en-US" baseline="0" dirty="0" smtClean="0"/>
              <a:t> two draft interaction diagrams- one for each storyboard- that suggest which HL7 v2.6 messages could offer standard transactions to allow our actors to interoperate.  </a:t>
            </a:r>
          </a:p>
          <a:p>
            <a:endParaRPr lang="en-US" baseline="0" dirty="0" smtClean="0"/>
          </a:p>
          <a:p>
            <a:r>
              <a:rPr lang="en-US" baseline="0" dirty="0" smtClean="0"/>
              <a:t>The figure on this slide displays the interactions proposed for storyboard 1:</a:t>
            </a:r>
          </a:p>
          <a:p>
            <a:pPr marL="171450" indent="-171450">
              <a:buFont typeface="Arial"/>
              <a:buChar char="•"/>
            </a:pPr>
            <a:r>
              <a:rPr lang="en-US" baseline="0" dirty="0" smtClean="0"/>
              <a:t> At the top of the diagram are the four main actors- CPOE, Registration, EDIS and the BMS. </a:t>
            </a:r>
          </a:p>
          <a:p>
            <a:pPr marL="171450" indent="-171450">
              <a:buFont typeface="Arial"/>
              <a:buChar char="•"/>
            </a:pPr>
            <a:r>
              <a:rPr lang="en-US" baseline="0" dirty="0" smtClean="0"/>
              <a:t>Along the leftmost column are the workflow events that trigger messages</a:t>
            </a:r>
          </a:p>
          <a:p>
            <a:pPr marL="171450" indent="-171450">
              <a:buFont typeface="Arial"/>
              <a:buChar char="•"/>
            </a:pPr>
            <a:r>
              <a:rPr lang="en-US" baseline="0" dirty="0" smtClean="0"/>
              <a:t>The body of the diagram shows the actors as initiators and recipients of these messages</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5ED4E18E-1C43-0C41-877B-703443D505E6}" type="slidenum">
              <a:rPr lang="en-US" smtClean="0"/>
              <a:t>15</a:t>
            </a:fld>
            <a:endParaRPr lang="en-US"/>
          </a:p>
        </p:txBody>
      </p:sp>
    </p:spTree>
    <p:extLst>
      <p:ext uri="{BB962C8B-B14F-4D97-AF65-F5344CB8AC3E}">
        <p14:creationId xmlns:p14="http://schemas.microsoft.com/office/powerpoint/2010/main" val="7352698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Shape 158"/>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rtl="0">
              <a:spcBef>
                <a:spcPts val="0"/>
              </a:spcBef>
              <a:buNone/>
            </a:pPr>
            <a:r>
              <a:rPr lang="en-US" dirty="0" smtClean="0"/>
              <a:t>Here we’ve highlighted how these interactions relate to</a:t>
            </a:r>
            <a:r>
              <a:rPr lang="en-US" baseline="0" dirty="0" smtClean="0"/>
              <a:t> different phases or aspects of bed management required for a standardized view of storyboard 1 in which:</a:t>
            </a:r>
          </a:p>
          <a:p>
            <a:pPr marL="171450" lvl="0" indent="-171450" rtl="0">
              <a:spcBef>
                <a:spcPts val="0"/>
              </a:spcBef>
              <a:buFont typeface="Arial"/>
              <a:buChar char="•"/>
            </a:pPr>
            <a:r>
              <a:rPr lang="en-US" baseline="0" dirty="0" smtClean="0"/>
              <a:t>A patient arrives in the ED, is evaluated, and on the basis of this evaluation, a decision is made to admit the patient to the hospital</a:t>
            </a:r>
          </a:p>
          <a:p>
            <a:pPr marL="171450" lvl="0" indent="-171450" rtl="0">
              <a:spcBef>
                <a:spcPts val="0"/>
              </a:spcBef>
              <a:buFont typeface="Arial"/>
              <a:buChar char="•"/>
            </a:pPr>
            <a:r>
              <a:rPr lang="en-US" baseline="0" dirty="0" smtClean="0"/>
              <a:t>Having decided to admit, a hospital bed is formally identified and assigned</a:t>
            </a:r>
          </a:p>
          <a:p>
            <a:pPr marL="171450" lvl="0" indent="-171450" rtl="0">
              <a:spcBef>
                <a:spcPts val="0"/>
              </a:spcBef>
              <a:buFont typeface="Arial"/>
              <a:buChar char="•"/>
            </a:pPr>
            <a:r>
              <a:rPr lang="en-US" baseline="0" dirty="0" smtClean="0"/>
              <a:t>With the bed identified, the patient is transferred to this new bed </a:t>
            </a:r>
          </a:p>
          <a:p>
            <a:pPr marL="171450" lvl="0" indent="-171450" rtl="0">
              <a:spcBef>
                <a:spcPts val="0"/>
              </a:spcBef>
              <a:buFont typeface="Arial"/>
              <a:buChar char="•"/>
            </a:pPr>
            <a:endParaRPr dirty="0"/>
          </a:p>
        </p:txBody>
      </p:sp>
      <p:sp>
        <p:nvSpPr>
          <p:cNvPr id="159" name="Shape 15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40206228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Shape 158"/>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rtl="0">
              <a:spcBef>
                <a:spcPts val="0"/>
              </a:spcBef>
              <a:buNone/>
            </a:pPr>
            <a:r>
              <a:rPr lang="en-US" dirty="0" smtClean="0"/>
              <a:t>For the</a:t>
            </a:r>
            <a:r>
              <a:rPr lang="en-US" baseline="0" dirty="0" smtClean="0"/>
              <a:t> sake of simplicity, several message sets are not represented in this base diagram.  Specifically…</a:t>
            </a:r>
            <a:endParaRPr dirty="0"/>
          </a:p>
        </p:txBody>
      </p:sp>
      <p:sp>
        <p:nvSpPr>
          <p:cNvPr id="159" name="Shape 15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32893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Shape 177"/>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r>
              <a:rPr lang="en-US" dirty="0" smtClean="0"/>
              <a:t>Cancellation</a:t>
            </a:r>
            <a:r>
              <a:rPr lang="en-US" baseline="0" dirty="0" smtClean="0"/>
              <a:t> messages would be necessary.  Most, if not all of these have also been specified in HL7 v2.6</a:t>
            </a:r>
            <a:endParaRPr dirty="0"/>
          </a:p>
        </p:txBody>
      </p:sp>
      <p:sp>
        <p:nvSpPr>
          <p:cNvPr id="178" name="Shape 17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440374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Shape 177"/>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r>
              <a:rPr lang="en-US" dirty="0" smtClean="0"/>
              <a:t>All</a:t>
            </a:r>
            <a:r>
              <a:rPr lang="en-US" baseline="0" dirty="0" smtClean="0"/>
              <a:t> messages would also trigger acknowledgment, or ACK messages</a:t>
            </a:r>
            <a:endParaRPr dirty="0"/>
          </a:p>
        </p:txBody>
      </p:sp>
      <p:sp>
        <p:nvSpPr>
          <p:cNvPr id="178" name="Shape 17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0149786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Shape 197"/>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rtl="0">
              <a:spcBef>
                <a:spcPts val="0"/>
              </a:spcBef>
              <a:buNone/>
            </a:pPr>
            <a:r>
              <a:rPr lang="en-US" dirty="0" smtClean="0"/>
              <a:t>And, linking Storyboard 1 to Storyboard 2,</a:t>
            </a:r>
            <a:r>
              <a:rPr lang="en-US" baseline="0" dirty="0" smtClean="0"/>
              <a:t> a Listener actor would be receiving duplicate messages in the background</a:t>
            </a:r>
            <a:endParaRPr dirty="0"/>
          </a:p>
        </p:txBody>
      </p:sp>
      <p:sp>
        <p:nvSpPr>
          <p:cNvPr id="198" name="Shape 19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39628608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Shape 197"/>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smtClean="0"/>
              <a:t>And, linking Storyboard 1 to Storyboard 2,</a:t>
            </a:r>
            <a:r>
              <a:rPr lang="en-US" baseline="0" dirty="0" smtClean="0"/>
              <a:t> a Listener actor would be receiving duplicate messages in the background</a:t>
            </a:r>
            <a:endParaRPr lang="en-US" dirty="0" smtClean="0"/>
          </a:p>
          <a:p>
            <a:pPr lvl="0" rtl="0">
              <a:spcBef>
                <a:spcPts val="0"/>
              </a:spcBef>
              <a:buNone/>
            </a:pPr>
            <a:endParaRPr dirty="0"/>
          </a:p>
        </p:txBody>
      </p:sp>
      <p:sp>
        <p:nvSpPr>
          <p:cNvPr id="198" name="Shape 19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7112426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Shape 22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25" name="Shape 22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US" dirty="0" smtClean="0"/>
              <a:t>Storyboard</a:t>
            </a:r>
            <a:r>
              <a:rPr lang="en-US" baseline="0" dirty="0" smtClean="0"/>
              <a:t> 2 requires additional timestamps to mark different patient flow milestones, namely:</a:t>
            </a:r>
          </a:p>
          <a:p>
            <a:pPr lvl="0" rtl="0">
              <a:spcBef>
                <a:spcPts val="0"/>
              </a:spcBef>
              <a:buNone/>
            </a:pPr>
            <a:endParaRPr lang="en-US" baseline="0" dirty="0" smtClean="0"/>
          </a:p>
          <a:p>
            <a:pPr marL="171450" lvl="0" indent="-171450" rtl="0">
              <a:spcBef>
                <a:spcPts val="0"/>
              </a:spcBef>
              <a:buFont typeface="Arial"/>
              <a:buChar char="•"/>
            </a:pPr>
            <a:r>
              <a:rPr lang="en-US" baseline="0" dirty="0" smtClean="0"/>
              <a:t>the time at which an acuity score is assigned in triage</a:t>
            </a:r>
          </a:p>
          <a:p>
            <a:pPr marL="171450" lvl="0" indent="-171450" rtl="0">
              <a:spcBef>
                <a:spcPts val="0"/>
              </a:spcBef>
              <a:buFont typeface="Arial"/>
              <a:buChar char="•"/>
            </a:pPr>
            <a:r>
              <a:rPr lang="en-US" baseline="0" dirty="0" smtClean="0"/>
              <a:t>the time at which the patient is roomed in the ED (represented as the time the nurse assigns the patient to an ED room)</a:t>
            </a:r>
          </a:p>
          <a:p>
            <a:pPr marL="171450" lvl="0" indent="-171450" rtl="0">
              <a:spcBef>
                <a:spcPts val="0"/>
              </a:spcBef>
              <a:buFont typeface="Arial"/>
              <a:buChar char="•"/>
            </a:pPr>
            <a:r>
              <a:rPr lang="en-US" baseline="0" dirty="0" smtClean="0"/>
              <a:t>The time at which a physician declares the beginning of his or her attending role for the patient encounter</a:t>
            </a:r>
            <a:endParaRPr lang="en-US" dirty="0" smtClean="0"/>
          </a:p>
          <a:p>
            <a:pPr lvl="0" rtl="0">
              <a:spcBef>
                <a:spcPts val="0"/>
              </a:spcBef>
              <a:buNone/>
            </a:pPr>
            <a:endParaRPr lang="en-US" dirty="0" smtClean="0"/>
          </a:p>
          <a:p>
            <a:pPr lvl="0" rtl="0">
              <a:spcBef>
                <a:spcPts val="0"/>
              </a:spcBef>
              <a:buNone/>
            </a:pPr>
            <a:r>
              <a:rPr lang="en-US" dirty="0" smtClean="0"/>
              <a:t>The green</a:t>
            </a:r>
            <a:r>
              <a:rPr lang="en-US" baseline="0" dirty="0" smtClean="0"/>
              <a:t> and red arrows are meant to represent</a:t>
            </a:r>
            <a:r>
              <a:rPr lang="en-US" dirty="0" smtClean="0"/>
              <a:t> that the Listener would have also been receiving messages introduced</a:t>
            </a:r>
            <a:r>
              <a:rPr lang="en-US" baseline="0" dirty="0" smtClean="0"/>
              <a:t> in Storyboard 1</a:t>
            </a:r>
            <a:endParaRPr dirty="0"/>
          </a:p>
        </p:txBody>
      </p:sp>
    </p:spTree>
    <p:extLst>
      <p:ext uri="{BB962C8B-B14F-4D97-AF65-F5344CB8AC3E}">
        <p14:creationId xmlns:p14="http://schemas.microsoft.com/office/powerpoint/2010/main" val="30374963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Shape 22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25" name="Shape 22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US" baseline="0" dirty="0" smtClean="0"/>
              <a:t>And, as with Storyboard 1, messages that cancel or modify erroneous or altered event conditions would be needed.</a:t>
            </a:r>
          </a:p>
        </p:txBody>
      </p:sp>
    </p:spTree>
    <p:extLst>
      <p:ext uri="{BB962C8B-B14F-4D97-AF65-F5344CB8AC3E}">
        <p14:creationId xmlns:p14="http://schemas.microsoft.com/office/powerpoint/2010/main" val="41309689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Returning</a:t>
            </a:r>
            <a:r>
              <a:rPr lang="en-US" baseline="0" dirty="0" smtClean="0"/>
              <a:t> to the phases of care that Kevin outlined (indicated along the bottom of this slide) the messages that support Storyboard 2 demarcate the component measures that Dr. Data needs.</a:t>
            </a:r>
            <a:endParaRPr lang="en-US" dirty="0"/>
          </a:p>
        </p:txBody>
      </p:sp>
      <p:sp>
        <p:nvSpPr>
          <p:cNvPr id="4" name="Slide Number Placeholder 3"/>
          <p:cNvSpPr>
            <a:spLocks noGrp="1"/>
          </p:cNvSpPr>
          <p:nvPr>
            <p:ph type="sldNum" sz="quarter" idx="10"/>
          </p:nvPr>
        </p:nvSpPr>
        <p:spPr/>
        <p:txBody>
          <a:bodyPr/>
          <a:lstStyle/>
          <a:p>
            <a:fld id="{5ED4E18E-1C43-0C41-877B-703443D505E6}" type="slidenum">
              <a:rPr lang="en-US" smtClean="0"/>
              <a:t>24</a:t>
            </a:fld>
            <a:endParaRPr lang="en-US"/>
          </a:p>
        </p:txBody>
      </p:sp>
    </p:spTree>
    <p:extLst>
      <p:ext uri="{BB962C8B-B14F-4D97-AF65-F5344CB8AC3E}">
        <p14:creationId xmlns:p14="http://schemas.microsoft.com/office/powerpoint/2010/main" val="42078205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a:t>
            </a:r>
            <a:r>
              <a:rPr lang="en-US" baseline="0" dirty="0" smtClean="0"/>
              <a:t> any hospital system today, one of the main talking points is “patient-centered care”. Healthcare is, in essence, a patient on a journey and we need to understand that journey. Measuring flow and movement of patients through their care journey often involves carving up larger segments (like a emergency department stay) into smaller chunks.</a:t>
            </a:r>
            <a:endParaRPr lang="en-US" dirty="0"/>
          </a:p>
        </p:txBody>
      </p:sp>
      <p:sp>
        <p:nvSpPr>
          <p:cNvPr id="4" name="Slide Number Placeholder 3"/>
          <p:cNvSpPr>
            <a:spLocks noGrp="1"/>
          </p:cNvSpPr>
          <p:nvPr>
            <p:ph type="sldNum" sz="quarter" idx="10"/>
          </p:nvPr>
        </p:nvSpPr>
        <p:spPr/>
        <p:txBody>
          <a:bodyPr/>
          <a:lstStyle/>
          <a:p>
            <a:fld id="{5ED4E18E-1C43-0C41-877B-703443D505E6}" type="slidenum">
              <a:rPr lang="en-US" smtClean="0"/>
              <a:t>2</a:t>
            </a:fld>
            <a:endParaRPr lang="en-US" dirty="0"/>
          </a:p>
        </p:txBody>
      </p:sp>
    </p:spTree>
    <p:extLst>
      <p:ext uri="{BB962C8B-B14F-4D97-AF65-F5344CB8AC3E}">
        <p14:creationId xmlns:p14="http://schemas.microsoft.com/office/powerpoint/2010/main" val="24392601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Shape 243"/>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rtl="0">
              <a:spcBef>
                <a:spcPts val="0"/>
              </a:spcBef>
              <a:buNone/>
            </a:pPr>
            <a:r>
              <a:rPr lang="en-US" baseline="0" dirty="0" smtClean="0"/>
              <a:t>The messages you are about to see will be color coded to show their relationship to the Storyboards. Messages that support both Storyboard 1 and 2 will be purple and those that pertain to Storyboard 2 only will be green.</a:t>
            </a:r>
            <a:endParaRPr dirty="0"/>
          </a:p>
        </p:txBody>
      </p:sp>
      <p:sp>
        <p:nvSpPr>
          <p:cNvPr id="244" name="Shape 2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8773420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Shape 243"/>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dirty="0" smtClean="0"/>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baseline="0" dirty="0" smtClean="0"/>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dirty="0" smtClean="0"/>
          </a:p>
        </p:txBody>
      </p:sp>
      <p:sp>
        <p:nvSpPr>
          <p:cNvPr id="244" name="Shape 2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36427070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Shape 243"/>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smtClean="0"/>
              <a:t>Patient</a:t>
            </a:r>
            <a:r>
              <a:rPr lang="en-US" baseline="0" dirty="0" smtClean="0"/>
              <a:t> flow intervals can be calculated from the timestamps associated with message transmission:</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smtClean="0"/>
              <a:t>Door to triage</a:t>
            </a:r>
            <a:r>
              <a:rPr lang="en-US" baseline="0" dirty="0" smtClean="0"/>
              <a:t> 	= 	</a:t>
            </a:r>
            <a:r>
              <a:rPr lang="en-US" sz="1200" dirty="0" smtClean="0"/>
              <a:t>ADT^A54^ADT_A54 	–	ADT^ADT04^ADT_ADT01</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smtClean="0"/>
              <a:t>Door to</a:t>
            </a:r>
            <a:r>
              <a:rPr lang="en-US" sz="1200" baseline="0" dirty="0" smtClean="0"/>
              <a:t> ED bed 	= 	</a:t>
            </a:r>
            <a:r>
              <a:rPr lang="en-US" sz="1200" dirty="0" smtClean="0"/>
              <a:t>ADT^A02^ADT_A02</a:t>
            </a:r>
            <a:r>
              <a:rPr lang="en-US" sz="1200" baseline="0" dirty="0" smtClean="0"/>
              <a:t>		</a:t>
            </a:r>
            <a:r>
              <a:rPr lang="en-US" sz="1200" dirty="0" smtClean="0"/>
              <a:t>–</a:t>
            </a:r>
            <a:r>
              <a:rPr lang="en-US" sz="1200" baseline="0" dirty="0" smtClean="0"/>
              <a:t> 	</a:t>
            </a:r>
            <a:r>
              <a:rPr lang="en-US" sz="1200" dirty="0" smtClean="0"/>
              <a:t>ADT^ADT04^ADT_ADT01</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smtClean="0"/>
              <a:t>Door</a:t>
            </a:r>
            <a:r>
              <a:rPr lang="en-US" sz="1200" baseline="0" dirty="0" smtClean="0"/>
              <a:t> to Doc 		= 	</a:t>
            </a:r>
            <a:r>
              <a:rPr lang="en-US" sz="1200" dirty="0" smtClean="0"/>
              <a:t>ORU^R30^ORU_R30</a:t>
            </a:r>
            <a:r>
              <a:rPr lang="en-US" sz="1200" baseline="0" dirty="0" smtClean="0"/>
              <a:t> 	– 	</a:t>
            </a:r>
            <a:r>
              <a:rPr lang="en-US" sz="1200" dirty="0" smtClean="0"/>
              <a:t>ADT^ADT04^ADT_ADT01</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smtClean="0"/>
              <a:t>Bed to Doc 		= 	ORU^R30^ORU_R30	</a:t>
            </a:r>
            <a:r>
              <a:rPr lang="en-US" sz="1200" baseline="0" dirty="0" smtClean="0"/>
              <a:t>– 	</a:t>
            </a:r>
            <a:r>
              <a:rPr lang="en-US" sz="1200" dirty="0" smtClean="0"/>
              <a:t>ADT^A02^ADT_A02</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aseline="0" dirty="0" smtClean="0"/>
              <a:t>Doc to </a:t>
            </a:r>
            <a:r>
              <a:rPr lang="en-US" sz="1200" baseline="0" dirty="0" err="1" smtClean="0"/>
              <a:t>Dispo</a:t>
            </a:r>
            <a:r>
              <a:rPr lang="en-US" sz="1200" baseline="0" dirty="0" smtClean="0"/>
              <a:t>		= 	</a:t>
            </a:r>
            <a:r>
              <a:rPr lang="en-US" sz="1200" dirty="0" smtClean="0"/>
              <a:t>ADT^A14^ADT_A05(</a:t>
            </a:r>
            <a:r>
              <a:rPr lang="en-US" sz="1200" dirty="0" err="1" smtClean="0"/>
              <a:t>adm</a:t>
            </a:r>
            <a:r>
              <a:rPr lang="en-US" sz="1200" dirty="0" smtClean="0"/>
              <a:t>)	</a:t>
            </a:r>
            <a:r>
              <a:rPr lang="en-US" sz="1200" baseline="0" dirty="0" smtClean="0"/>
              <a:t>– 	</a:t>
            </a:r>
            <a:r>
              <a:rPr lang="en-US" sz="1200" dirty="0" smtClean="0"/>
              <a:t>ORU^R30^ORU_R30</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aseline="0" dirty="0" smtClean="0"/>
              <a:t>Decision to Depart	=	ADT^A09^ADT_A09(1</a:t>
            </a:r>
            <a:r>
              <a:rPr lang="en-US" sz="1200" baseline="30000" dirty="0" smtClean="0"/>
              <a:t>st</a:t>
            </a:r>
            <a:r>
              <a:rPr lang="en-US" sz="1200" baseline="0" dirty="0" smtClean="0"/>
              <a:t>)	–	</a:t>
            </a:r>
            <a:r>
              <a:rPr lang="en-US" sz="1200" dirty="0" smtClean="0"/>
              <a:t>ADT^A14^ADT_A05(</a:t>
            </a:r>
            <a:r>
              <a:rPr lang="en-US" sz="1200" dirty="0" err="1" smtClean="0"/>
              <a:t>adm</a:t>
            </a:r>
            <a:r>
              <a:rPr lang="en-US" sz="1200" dirty="0" smtClean="0"/>
              <a:t>)</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smtClean="0"/>
              <a:t>ED LOS		=	</a:t>
            </a:r>
            <a:r>
              <a:rPr lang="en-US" sz="1200" baseline="0" dirty="0" smtClean="0"/>
              <a:t>ADT^A09^ADT_A09(1</a:t>
            </a:r>
            <a:r>
              <a:rPr lang="en-US" sz="1200" baseline="30000" dirty="0" smtClean="0"/>
              <a:t>st</a:t>
            </a:r>
            <a:r>
              <a:rPr lang="en-US" sz="1200" baseline="0" dirty="0" smtClean="0"/>
              <a:t>)	–	</a:t>
            </a:r>
            <a:r>
              <a:rPr lang="en-US" sz="1200" dirty="0" smtClean="0"/>
              <a:t>ADT^ADT04^ADT_ADT01</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dirty="0" smtClean="0"/>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dirty="0" smtClean="0"/>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baseline="0" dirty="0" smtClean="0"/>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dirty="0" smtClean="0"/>
          </a:p>
        </p:txBody>
      </p:sp>
      <p:sp>
        <p:nvSpPr>
          <p:cNvPr id="244" name="Shape 2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3556210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Shape 243"/>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r>
              <a:rPr lang="en-US" sz="1200" dirty="0" smtClean="0"/>
              <a:t>In addition to traditional</a:t>
            </a:r>
            <a:r>
              <a:rPr lang="en-US" sz="1200" baseline="0" dirty="0" smtClean="0"/>
              <a:t> retrospective patient flow modeling for the purpose of improving process improvement, these timestamps could offer additional benefits.  Examples:</a:t>
            </a:r>
          </a:p>
          <a:p>
            <a:pPr>
              <a:spcBef>
                <a:spcPts val="0"/>
              </a:spcBef>
              <a:buNone/>
            </a:pPr>
            <a:endParaRPr lang="en-US" sz="1200" baseline="0" dirty="0" smtClean="0"/>
          </a:p>
          <a:p>
            <a:pPr>
              <a:spcBef>
                <a:spcPts val="0"/>
              </a:spcBef>
              <a:buNone/>
            </a:pPr>
            <a:r>
              <a:rPr lang="en-US" sz="1200" dirty="0" smtClean="0"/>
              <a:t>Data</a:t>
            </a:r>
            <a:r>
              <a:rPr lang="en-US" sz="1200" baseline="0" dirty="0" smtClean="0"/>
              <a:t> quality and s</a:t>
            </a:r>
            <a:r>
              <a:rPr lang="en-US" sz="1200" dirty="0" smtClean="0"/>
              <a:t>ystem</a:t>
            </a:r>
            <a:r>
              <a:rPr lang="en-US" sz="1200" baseline="0" dirty="0" smtClean="0"/>
              <a:t> i</a:t>
            </a:r>
            <a:r>
              <a:rPr lang="en-US" sz="1200" dirty="0" smtClean="0"/>
              <a:t>mplementation</a:t>
            </a:r>
            <a:r>
              <a:rPr lang="en-US" sz="1200" baseline="0" dirty="0" smtClean="0"/>
              <a:t> monitoring: </a:t>
            </a:r>
          </a:p>
          <a:p>
            <a:pPr marL="171450" indent="-171450">
              <a:spcBef>
                <a:spcPts val="0"/>
              </a:spcBef>
              <a:buFont typeface="Arial"/>
              <a:buChar char="•"/>
            </a:pPr>
            <a:r>
              <a:rPr lang="en-US" sz="1200" baseline="0" dirty="0" smtClean="0"/>
              <a:t>Are the time intervals of appropriate magnitude?  I.e., is Door to bed always greater than Door to triage?  If not, can the listener give real-time feedback re: missed acuity scores or delayed timestamps?  </a:t>
            </a:r>
          </a:p>
          <a:p>
            <a:pPr marL="171450" indent="-171450">
              <a:spcBef>
                <a:spcPts val="0"/>
              </a:spcBef>
              <a:buFont typeface="Arial"/>
              <a:buChar char="•"/>
            </a:pPr>
            <a:r>
              <a:rPr lang="en-US" sz="1200" baseline="0" dirty="0" smtClean="0"/>
              <a:t>Is</a:t>
            </a:r>
            <a:r>
              <a:rPr lang="en-US" sz="1200" dirty="0" smtClean="0"/>
              <a:t> ADT^A14^ADT_A05</a:t>
            </a:r>
            <a:r>
              <a:rPr lang="en-US" sz="1200" baseline="0" dirty="0" smtClean="0"/>
              <a:t> </a:t>
            </a:r>
            <a:r>
              <a:rPr lang="en-US" sz="1200" dirty="0" smtClean="0"/>
              <a:t> (heads up) being used?</a:t>
            </a:r>
            <a:r>
              <a:rPr lang="en-US" sz="1200" baseline="0" dirty="0" smtClean="0"/>
              <a:t>  </a:t>
            </a:r>
          </a:p>
          <a:p>
            <a:pPr marL="171450" indent="-171450">
              <a:spcBef>
                <a:spcPts val="0"/>
              </a:spcBef>
              <a:buFont typeface="Arial"/>
              <a:buChar char="•"/>
            </a:pPr>
            <a:r>
              <a:rPr lang="en-US" sz="1200" baseline="0" dirty="0" smtClean="0"/>
              <a:t>Is its lack of use associated with longer Decision-to-Departure times, and if so, is this only true for certain units or patient cohorts?</a:t>
            </a:r>
          </a:p>
          <a:p>
            <a:pPr marL="0" indent="0">
              <a:spcBef>
                <a:spcPts val="0"/>
              </a:spcBef>
              <a:buFont typeface="Arial"/>
              <a:buNone/>
            </a:pPr>
            <a:endParaRPr lang="en-US" sz="1200" baseline="0" dirty="0" smtClean="0"/>
          </a:p>
          <a:p>
            <a:pPr marL="0" indent="0">
              <a:spcBef>
                <a:spcPts val="0"/>
              </a:spcBef>
              <a:buFont typeface="Arial"/>
              <a:buNone/>
            </a:pPr>
            <a:r>
              <a:rPr lang="en-US" sz="1200" baseline="0" dirty="0" smtClean="0"/>
              <a:t>Decision support:</a:t>
            </a:r>
          </a:p>
          <a:p>
            <a:pPr marL="171450" indent="-171450">
              <a:spcBef>
                <a:spcPts val="0"/>
              </a:spcBef>
              <a:buFont typeface="Arial"/>
              <a:buChar char="•"/>
            </a:pPr>
            <a:r>
              <a:rPr lang="en-US" sz="1200" baseline="0" dirty="0" smtClean="0"/>
              <a:t>Can census rules be created such that the transmission of </a:t>
            </a:r>
            <a:r>
              <a:rPr lang="en-US" sz="1200" dirty="0" smtClean="0"/>
              <a:t>ADT^A14^ADT_A05</a:t>
            </a:r>
            <a:r>
              <a:rPr lang="en-US" sz="1200" baseline="0" dirty="0" smtClean="0"/>
              <a:t> </a:t>
            </a:r>
            <a:r>
              <a:rPr lang="en-US" sz="1200" dirty="0" smtClean="0"/>
              <a:t> (heads up)</a:t>
            </a:r>
            <a:r>
              <a:rPr lang="en-US" sz="1200" baseline="0" dirty="0" smtClean="0"/>
              <a:t> messages trigger earlier resource mobilization in certain high census or acuity contexts?</a:t>
            </a:r>
            <a:endParaRPr lang="en-US" sz="1200" dirty="0" smtClean="0"/>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dirty="0" smtClean="0"/>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dirty="0" smtClean="0"/>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baseline="0" dirty="0" smtClean="0"/>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dirty="0" smtClean="0"/>
          </a:p>
        </p:txBody>
      </p:sp>
      <p:sp>
        <p:nvSpPr>
          <p:cNvPr id="244" name="Shape 2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61998716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There’s been</a:t>
            </a:r>
            <a:r>
              <a:rPr lang="en-US" baseline="0" dirty="0" smtClean="0"/>
              <a:t> some interest from the field of being able to predict the number of admissions coming from the emergency department as early as possible. The use of standard messaging and the presence of a listener actor in the messaging bus allows data from the ED to be used by a prediction model to estimate future admissions. It is possible that health systems will be able to use this data to better manage the scare resource of beds, to adjust staffing levels for upcoming shifts, and at minimum, to give advanced notice as the hospital nears full capacity.</a:t>
            </a:r>
            <a:endParaRPr lang="en-US" dirty="0"/>
          </a:p>
        </p:txBody>
      </p:sp>
      <p:sp>
        <p:nvSpPr>
          <p:cNvPr id="4" name="Slide Number Placeholder 3"/>
          <p:cNvSpPr>
            <a:spLocks noGrp="1"/>
          </p:cNvSpPr>
          <p:nvPr>
            <p:ph type="sldNum" sz="quarter" idx="10"/>
          </p:nvPr>
        </p:nvSpPr>
        <p:spPr/>
        <p:txBody>
          <a:bodyPr/>
          <a:lstStyle/>
          <a:p>
            <a:fld id="{5ED4E18E-1C43-0C41-877B-703443D505E6}" type="slidenum">
              <a:rPr lang="en-US" smtClean="0"/>
              <a:t>29</a:t>
            </a:fld>
            <a:endParaRPr lang="en-US" dirty="0"/>
          </a:p>
        </p:txBody>
      </p:sp>
    </p:spTree>
    <p:extLst>
      <p:ext uri="{BB962C8B-B14F-4D97-AF65-F5344CB8AC3E}">
        <p14:creationId xmlns:p14="http://schemas.microsoft.com/office/powerpoint/2010/main" val="184974308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a:t>
            </a:r>
            <a:r>
              <a:rPr lang="en-US" baseline="0" dirty="0" smtClean="0"/>
              <a:t> summary, we have developed initial work at a profile focusing on the task of bed management, focusing specifically on the handling of bed request from emergency department admissions. Clearly, this work could be integrated into a wider bed-management profile which could encompass direct admissions, post-surgical admissions, transfers from other hospitals, and inter-ward transfers within a hospital. We chose HL7 V2 messaging as it, at present, seemed to be able to encompass the vast majority of the concepts and data items that are necessary for communicating these activities.</a:t>
            </a:r>
            <a:endParaRPr lang="en-US" dirty="0" smtClean="0"/>
          </a:p>
        </p:txBody>
      </p:sp>
      <p:sp>
        <p:nvSpPr>
          <p:cNvPr id="4" name="Slide Number Placeholder 3"/>
          <p:cNvSpPr>
            <a:spLocks noGrp="1"/>
          </p:cNvSpPr>
          <p:nvPr>
            <p:ph type="sldNum" sz="quarter" idx="10"/>
          </p:nvPr>
        </p:nvSpPr>
        <p:spPr/>
        <p:txBody>
          <a:bodyPr/>
          <a:lstStyle/>
          <a:p>
            <a:fld id="{5ED4E18E-1C43-0C41-877B-703443D505E6}" type="slidenum">
              <a:rPr lang="en-US" smtClean="0"/>
              <a:t>30</a:t>
            </a:fld>
            <a:endParaRPr lang="en-US" dirty="0"/>
          </a:p>
        </p:txBody>
      </p:sp>
    </p:spTree>
    <p:extLst>
      <p:ext uri="{BB962C8B-B14F-4D97-AF65-F5344CB8AC3E}">
        <p14:creationId xmlns:p14="http://schemas.microsoft.com/office/powerpoint/2010/main" val="32425973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Rather</a:t>
            </a:r>
            <a:r>
              <a:rPr lang="en-US" baseline="0" dirty="0" smtClean="0"/>
              <a:t> than focusing on the VA specifically, we abstracted the functions of the actual IT systems involved into actors. These actors include the ADT system, the EHR (where care is ordered and documented), BMS (the bed management system, which the bed czar uses to visualize bed status and capacity and plan for incoming admissions, and the EDIS which we viewed as a system which tracks the movement and status of patients in the ED. We left the caregiving aspect in the ED to a branch of the EHR, even if the given IT system in many emergency departments integrates flow management with orders and notes.</a:t>
            </a:r>
          </a:p>
          <a:p>
            <a:endParaRPr lang="en-US" baseline="0" dirty="0" smtClean="0"/>
          </a:p>
          <a:p>
            <a:r>
              <a:rPr lang="en-US" baseline="0" dirty="0" smtClean="0"/>
              <a:t>Especially in hospital systems with departmental systems (as opposed to those with products with all-in-one EHR system vendors) these various actors are spread out amongst separate health IT packages. This leads to lack of interoperability, and the consequences of this are that clinical areas are unaware of the work of other caregivers. The ED doesn’t know if there is a clean bed of the type needed for a patient, the bed czar doesn’t know how busy the ED is and how many admissions (and likely future admissions) are pending. The floors teams are unaware of the ED status or the bed czar’s planning.</a:t>
            </a:r>
          </a:p>
          <a:p>
            <a:endParaRPr lang="en-US" baseline="0" dirty="0" smtClean="0"/>
          </a:p>
          <a:p>
            <a:r>
              <a:rPr lang="en-US" baseline="0" dirty="0" smtClean="0"/>
              <a:t>One of the greatest problems is that because data is siloed, there is no way to do process improvement. Investigation into causes of delay for patient admissions end up in finger-pointing exercises between the various departments, each blaming external factors for the delays. With siloed data, it becomes exceedingly difficult to create reports that could both identify the root causes of problems and demonstrate clear improvement if changes were made.</a:t>
            </a:r>
            <a:endParaRPr lang="en-US" dirty="0"/>
          </a:p>
        </p:txBody>
      </p:sp>
      <p:sp>
        <p:nvSpPr>
          <p:cNvPr id="4" name="Slide Number Placeholder 3"/>
          <p:cNvSpPr>
            <a:spLocks noGrp="1"/>
          </p:cNvSpPr>
          <p:nvPr>
            <p:ph type="sldNum" sz="quarter" idx="10"/>
          </p:nvPr>
        </p:nvSpPr>
        <p:spPr/>
        <p:txBody>
          <a:bodyPr/>
          <a:lstStyle/>
          <a:p>
            <a:fld id="{5ED4E18E-1C43-0C41-877B-703443D505E6}" type="slidenum">
              <a:rPr lang="en-US" smtClean="0"/>
              <a:t>3</a:t>
            </a:fld>
            <a:endParaRPr lang="en-US" dirty="0"/>
          </a:p>
        </p:txBody>
      </p:sp>
    </p:spTree>
    <p:extLst>
      <p:ext uri="{BB962C8B-B14F-4D97-AF65-F5344CB8AC3E}">
        <p14:creationId xmlns:p14="http://schemas.microsoft.com/office/powerpoint/2010/main" val="40957196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Bed management is the ability for a healthcare facility or system to have real-time operational awareness of the status of all of its available beds and to be able to plan for the expedient use of this scarce resource through coordination of the bed turnover process.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In the context of the goal of our</a:t>
            </a:r>
            <a:r>
              <a:rPr lang="en-US" sz="1200" kern="1200" baseline="0" dirty="0" smtClean="0">
                <a:solidFill>
                  <a:schemeClr val="tx1"/>
                </a:solidFill>
                <a:effectLst/>
                <a:latin typeface="+mn-lt"/>
                <a:ea typeface="+mn-ea"/>
                <a:cs typeface="+mn-cs"/>
              </a:rPr>
              <a:t> proposed profile (</a:t>
            </a:r>
            <a:r>
              <a:rPr lang="en-US" sz="1200" kern="1200" dirty="0" smtClean="0">
                <a:solidFill>
                  <a:schemeClr val="tx1"/>
                </a:solidFill>
                <a:effectLst/>
                <a:latin typeface="+mn-lt"/>
                <a:ea typeface="+mn-ea"/>
                <a:cs typeface="+mn-cs"/>
              </a:rPr>
              <a:t>developing interoperable systems to achieve bed</a:t>
            </a:r>
            <a:r>
              <a:rPr lang="en-US" sz="1200" kern="1200" baseline="0" dirty="0" smtClean="0">
                <a:solidFill>
                  <a:schemeClr val="tx1"/>
                </a:solidFill>
                <a:effectLst/>
                <a:latin typeface="+mn-lt"/>
                <a:ea typeface="+mn-ea"/>
                <a:cs typeface="+mn-cs"/>
              </a:rPr>
              <a:t> management functionality for ED admissions), enabling data exchange between previously-siloed EHR, ADT, BMS and EDIS systems provides users of each of these systems with an accurate view of where a patient is on his or her journey of care. As a result,  users of these systems can perform whatever roles they play in the patient care journey with greater efficiency. For example, ward staff, the bed czar, and the bed cleaning staff can be alerted about a pending inpatient admission and can plan accordingly.  Coordination of the bed turnover process among the different systems reduces the delays and waste that occur when systems can’t exchange data and real-time awareness of patient and bed status is not shared among systems. Not only does this increased efficiency and reduction in delay and waste improve the quality of patient care – it also improves the quality of the data that can be gathered about patient flow and movement. This data, in turn, can be used to replace departmental finger-pointing with the ability to objectively identify stages of the care journey that can be </a:t>
            </a:r>
            <a:r>
              <a:rPr lang="en-US" sz="1200" kern="1200" baseline="0" dirty="0" smtClean="0">
                <a:solidFill>
                  <a:schemeClr val="tx1"/>
                </a:solidFill>
                <a:effectLst/>
                <a:latin typeface="+mn-lt"/>
                <a:ea typeface="+mn-ea"/>
                <a:cs typeface="+mn-cs"/>
              </a:rPr>
              <a:t>improved</a:t>
            </a:r>
            <a:endParaRPr lang="en-US" dirty="0"/>
          </a:p>
        </p:txBody>
      </p:sp>
      <p:sp>
        <p:nvSpPr>
          <p:cNvPr id="4" name="Slide Number Placeholder 3"/>
          <p:cNvSpPr>
            <a:spLocks noGrp="1"/>
          </p:cNvSpPr>
          <p:nvPr>
            <p:ph type="sldNum" sz="quarter" idx="10"/>
          </p:nvPr>
        </p:nvSpPr>
        <p:spPr/>
        <p:txBody>
          <a:bodyPr/>
          <a:lstStyle/>
          <a:p>
            <a:fld id="{5ED4E18E-1C43-0C41-877B-703443D505E6}" type="slidenum">
              <a:rPr lang="en-US" smtClean="0"/>
              <a:t>4</a:t>
            </a:fld>
            <a:endParaRPr lang="en-US" dirty="0"/>
          </a:p>
        </p:txBody>
      </p:sp>
    </p:spTree>
    <p:extLst>
      <p:ext uri="{BB962C8B-B14F-4D97-AF65-F5344CB8AC3E}">
        <p14:creationId xmlns:p14="http://schemas.microsoft.com/office/powerpoint/2010/main" val="14312693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Reducing post-admission delays with robust, integrated</a:t>
            </a:r>
            <a:r>
              <a:rPr lang="en-US" baseline="0" dirty="0" smtClean="0"/>
              <a:t> bed management (achieved through interoperability and the use of standards) affects patient care by decreasing mortality and length of hospital stay.</a:t>
            </a:r>
          </a:p>
          <a:p>
            <a:endParaRPr lang="en-US" baseline="0" dirty="0" smtClean="0"/>
          </a:p>
          <a:p>
            <a:r>
              <a:rPr lang="en-US" baseline="0" dirty="0" smtClean="0"/>
              <a:t>In addition, decreasing the amount of time that a patient is boarded in the ED prior to inpatient admission affects a hospital’s bottom line (per a 2011 study conducted at an </a:t>
            </a:r>
            <a:r>
              <a:rPr lang="en-US" dirty="0" smtClean="0"/>
              <a:t>academic ED with an annual ED census of 90,000 visits</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5ED4E18E-1C43-0C41-877B-703443D505E6}" type="slidenum">
              <a:rPr lang="en-US" smtClean="0"/>
              <a:t>5</a:t>
            </a:fld>
            <a:endParaRPr lang="en-US" dirty="0"/>
          </a:p>
        </p:txBody>
      </p:sp>
    </p:spTree>
    <p:extLst>
      <p:ext uri="{BB962C8B-B14F-4D97-AF65-F5344CB8AC3E}">
        <p14:creationId xmlns:p14="http://schemas.microsoft.com/office/powerpoint/2010/main" val="11602756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D4E18E-1C43-0C41-877B-703443D505E6}" type="slidenum">
              <a:rPr lang="en-US" smtClean="0"/>
              <a:t>7</a:t>
            </a:fld>
            <a:endParaRPr lang="en-US" dirty="0"/>
          </a:p>
        </p:txBody>
      </p:sp>
    </p:spTree>
    <p:extLst>
      <p:ext uri="{BB962C8B-B14F-4D97-AF65-F5344CB8AC3E}">
        <p14:creationId xmlns:p14="http://schemas.microsoft.com/office/powerpoint/2010/main" val="12345414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 wanting to “reinvent</a:t>
            </a:r>
            <a:r>
              <a:rPr lang="en-US" baseline="0" dirty="0" smtClean="0"/>
              <a:t> the wheel,” our group looked within existing standards for the solutions to our interoperability challenges and found that HL7 v2.6 standards covered most of what we wanted to accomplish. Specifically the Patient Administration chapter of the HL7v2 specification (Chapter 3) along with the IHE Patient Administration Profile fit our needs. </a:t>
            </a:r>
          </a:p>
          <a:p>
            <a:endParaRPr lang="en-US" baseline="0" dirty="0" smtClean="0"/>
          </a:p>
          <a:p>
            <a:r>
              <a:rPr lang="en-US" baseline="0" dirty="0" smtClean="0"/>
              <a:t>In addition we found an HL7 EDIS functional profile (Registration Release 1, version 1.4) that covers interactions between ED information systems. This profile, which provides a description of how ED information systems should behave,  is divided into three sections: direct care, supportive functions, and information infrastructure. ED bed management solutions should conform to specific functions within these three sections:</a:t>
            </a:r>
          </a:p>
          <a:p>
            <a:endParaRPr lang="en-US" baseline="0" dirty="0" smtClean="0"/>
          </a:p>
          <a:p>
            <a:r>
              <a:rPr lang="en-US" baseline="0" dirty="0" smtClean="0"/>
              <a:t>	Direct Care:</a:t>
            </a:r>
          </a:p>
          <a:p>
            <a:pPr lvl="1"/>
            <a:r>
              <a:rPr lang="en-US" sz="1200" kern="1200" dirty="0" smtClean="0">
                <a:solidFill>
                  <a:schemeClr val="tx1"/>
                </a:solidFill>
                <a:effectLst/>
                <a:latin typeface="+mn-lt"/>
                <a:ea typeface="+mn-ea"/>
                <a:cs typeface="+mn-cs"/>
              </a:rPr>
              <a:t>ED Merge Registration (DC.1.1.2.3)</a:t>
            </a:r>
            <a:endParaRPr lang="en-US" sz="1400" kern="1200" dirty="0" smtClean="0">
              <a:solidFill>
                <a:schemeClr val="tx1"/>
              </a:solidFill>
              <a:effectLst/>
              <a:latin typeface="+mn-lt"/>
              <a:ea typeface="+mn-ea"/>
              <a:cs typeface="+mn-cs"/>
            </a:endParaRPr>
          </a:p>
          <a:p>
            <a:pPr lvl="1"/>
            <a:r>
              <a:rPr lang="en-US" sz="1200" kern="1200" dirty="0" smtClean="0">
                <a:solidFill>
                  <a:schemeClr val="tx1"/>
                </a:solidFill>
                <a:effectLst/>
                <a:latin typeface="+mn-lt"/>
                <a:ea typeface="+mn-ea"/>
                <a:cs typeface="+mn-cs"/>
              </a:rPr>
              <a:t>Manage Pre-arrival Data (DC.1.2.1)</a:t>
            </a:r>
            <a:endParaRPr lang="en-US" sz="1400" kern="1200" dirty="0" smtClean="0">
              <a:solidFill>
                <a:schemeClr val="tx1"/>
              </a:solidFill>
              <a:effectLst/>
              <a:latin typeface="+mn-lt"/>
              <a:ea typeface="+mn-ea"/>
              <a:cs typeface="+mn-cs"/>
            </a:endParaRPr>
          </a:p>
          <a:p>
            <a:pPr lvl="1"/>
            <a:r>
              <a:rPr lang="en-US" sz="1200" kern="1200" dirty="0" smtClean="0">
                <a:solidFill>
                  <a:schemeClr val="tx1"/>
                </a:solidFill>
                <a:effectLst/>
                <a:latin typeface="+mn-lt"/>
                <a:ea typeface="+mn-ea"/>
                <a:cs typeface="+mn-cs"/>
              </a:rPr>
              <a:t>Manage Assessments (DC.1.5)</a:t>
            </a:r>
            <a:endParaRPr lang="en-US" sz="1400" kern="1200" dirty="0" smtClean="0">
              <a:solidFill>
                <a:schemeClr val="tx1"/>
              </a:solidFill>
              <a:effectLst/>
              <a:latin typeface="+mn-lt"/>
              <a:ea typeface="+mn-ea"/>
              <a:cs typeface="+mn-cs"/>
            </a:endParaRPr>
          </a:p>
          <a:p>
            <a:pPr lvl="1"/>
            <a:r>
              <a:rPr lang="en-US" sz="1200" kern="1200" dirty="0" smtClean="0">
                <a:solidFill>
                  <a:schemeClr val="tx1"/>
                </a:solidFill>
                <a:effectLst/>
                <a:latin typeface="+mn-lt"/>
                <a:ea typeface="+mn-ea"/>
                <a:cs typeface="+mn-cs"/>
              </a:rPr>
              <a:t>Manage Transfers of Care Between ED Providers (DC.1.8.5.3)</a:t>
            </a:r>
            <a:endParaRPr lang="en-US" sz="1400" kern="1200" dirty="0" smtClean="0">
              <a:solidFill>
                <a:schemeClr val="tx1"/>
              </a:solidFill>
              <a:effectLst/>
              <a:latin typeface="+mn-lt"/>
              <a:ea typeface="+mn-ea"/>
              <a:cs typeface="+mn-cs"/>
            </a:endParaRPr>
          </a:p>
          <a:p>
            <a:pPr lvl="1"/>
            <a:r>
              <a:rPr lang="en-US" sz="1200" kern="1200" dirty="0" smtClean="0">
                <a:solidFill>
                  <a:schemeClr val="tx1"/>
                </a:solidFill>
                <a:effectLst/>
                <a:latin typeface="+mn-lt"/>
                <a:ea typeface="+mn-ea"/>
                <a:cs typeface="+mn-cs"/>
              </a:rPr>
              <a:t>Manage ED Disposition (DC.1.10)</a:t>
            </a:r>
            <a:endParaRPr lang="en-US" sz="1400" kern="1200" dirty="0" smtClean="0">
              <a:solidFill>
                <a:schemeClr val="tx1"/>
              </a:solidFill>
              <a:effectLst/>
              <a:latin typeface="+mn-lt"/>
              <a:ea typeface="+mn-ea"/>
              <a:cs typeface="+mn-cs"/>
            </a:endParaRPr>
          </a:p>
          <a:p>
            <a:pPr lvl="1"/>
            <a:r>
              <a:rPr lang="en-US" sz="1200" kern="1200" dirty="0" smtClean="0">
                <a:solidFill>
                  <a:schemeClr val="tx1"/>
                </a:solidFill>
                <a:effectLst/>
                <a:latin typeface="+mn-lt"/>
                <a:ea typeface="+mn-ea"/>
                <a:cs typeface="+mn-cs"/>
              </a:rPr>
              <a:t>Manage ED Discharge (DC.1.10.1)</a:t>
            </a:r>
            <a:endParaRPr lang="en-US" sz="1400" kern="1200" dirty="0" smtClean="0">
              <a:solidFill>
                <a:schemeClr val="tx1"/>
              </a:solidFill>
              <a:effectLst/>
              <a:latin typeface="+mn-lt"/>
              <a:ea typeface="+mn-ea"/>
              <a:cs typeface="+mn-cs"/>
            </a:endParaRPr>
          </a:p>
          <a:p>
            <a:pPr lvl="1"/>
            <a:r>
              <a:rPr lang="en-US" sz="1200" kern="1200" dirty="0" smtClean="0">
                <a:solidFill>
                  <a:schemeClr val="tx1"/>
                </a:solidFill>
                <a:effectLst/>
                <a:latin typeface="+mn-lt"/>
                <a:ea typeface="+mn-ea"/>
                <a:cs typeface="+mn-cs"/>
              </a:rPr>
              <a:t>Manage ED to Hospital Admissions (DC.1.10.1.3)</a:t>
            </a:r>
            <a:endParaRPr lang="en-US" sz="1400" kern="1200" dirty="0" smtClean="0">
              <a:solidFill>
                <a:schemeClr val="tx1"/>
              </a:solidFill>
              <a:effectLst/>
              <a:latin typeface="+mn-lt"/>
              <a:ea typeface="+mn-ea"/>
              <a:cs typeface="+mn-cs"/>
            </a:endParaRPr>
          </a:p>
          <a:p>
            <a:pPr lvl="1"/>
            <a:r>
              <a:rPr lang="en-US" sz="1200" kern="1200" dirty="0" smtClean="0">
                <a:solidFill>
                  <a:schemeClr val="tx1"/>
                </a:solidFill>
                <a:effectLst/>
                <a:latin typeface="+mn-lt"/>
                <a:ea typeface="+mn-ea"/>
                <a:cs typeface="+mn-cs"/>
              </a:rPr>
              <a:t>Support for Clinical Provider Communication (DC.3.2.1.1)</a:t>
            </a:r>
          </a:p>
          <a:p>
            <a:pPr lvl="1"/>
            <a:endParaRPr lang="en-US" sz="1200" kern="1200" dirty="0" smtClean="0">
              <a:solidFill>
                <a:schemeClr val="tx1"/>
              </a:solidFill>
              <a:effectLst/>
              <a:latin typeface="+mn-lt"/>
              <a:ea typeface="+mn-ea"/>
              <a:cs typeface="+mn-cs"/>
            </a:endParaRPr>
          </a:p>
          <a:p>
            <a:pPr lvl="1"/>
            <a:r>
              <a:rPr lang="en-US" sz="1200" kern="1200" dirty="0" smtClean="0">
                <a:solidFill>
                  <a:schemeClr val="tx1"/>
                </a:solidFill>
                <a:effectLst/>
                <a:latin typeface="+mn-lt"/>
                <a:ea typeface="+mn-ea"/>
                <a:cs typeface="+mn-cs"/>
              </a:rPr>
              <a:t>Supportive Functions:</a:t>
            </a:r>
            <a:endParaRPr lang="en-US" sz="1400" kern="1200" dirty="0" smtClean="0">
              <a:solidFill>
                <a:schemeClr val="tx1"/>
              </a:solidFill>
              <a:effectLst/>
              <a:latin typeface="+mn-lt"/>
              <a:ea typeface="+mn-ea"/>
              <a:cs typeface="+mn-cs"/>
            </a:endParaRPr>
          </a:p>
          <a:p>
            <a:pPr lvl="1"/>
            <a:r>
              <a:rPr lang="en-US" sz="1200" kern="1200" dirty="0" smtClean="0">
                <a:solidFill>
                  <a:schemeClr val="tx1"/>
                </a:solidFill>
                <a:effectLst/>
                <a:latin typeface="+mn-lt"/>
                <a:ea typeface="+mn-ea"/>
                <a:cs typeface="+mn-cs"/>
              </a:rPr>
              <a:t>Registry Notification (S.1.1)</a:t>
            </a:r>
            <a:endParaRPr lang="en-US" sz="1400" kern="1200" dirty="0" smtClean="0">
              <a:solidFill>
                <a:schemeClr val="tx1"/>
              </a:solidFill>
              <a:effectLst/>
              <a:latin typeface="+mn-lt"/>
              <a:ea typeface="+mn-ea"/>
              <a:cs typeface="+mn-cs"/>
            </a:endParaRPr>
          </a:p>
          <a:p>
            <a:pPr lvl="1"/>
            <a:r>
              <a:rPr lang="en-US" sz="1200" kern="1200" dirty="0" smtClean="0">
                <a:solidFill>
                  <a:schemeClr val="tx1"/>
                </a:solidFill>
                <a:effectLst/>
                <a:latin typeface="+mn-lt"/>
                <a:ea typeface="+mn-ea"/>
                <a:cs typeface="+mn-cs"/>
              </a:rPr>
              <a:t>Provider Information (S.1.3)</a:t>
            </a:r>
            <a:endParaRPr lang="en-US" sz="1400" kern="1200" dirty="0" smtClean="0">
              <a:solidFill>
                <a:schemeClr val="tx1"/>
              </a:solidFill>
              <a:effectLst/>
              <a:latin typeface="+mn-lt"/>
              <a:ea typeface="+mn-ea"/>
              <a:cs typeface="+mn-cs"/>
            </a:endParaRPr>
          </a:p>
          <a:p>
            <a:pPr lvl="1"/>
            <a:r>
              <a:rPr lang="en-US" sz="1200" kern="1200" dirty="0" smtClean="0">
                <a:solidFill>
                  <a:schemeClr val="tx1"/>
                </a:solidFill>
                <a:effectLst/>
                <a:latin typeface="+mn-lt"/>
                <a:ea typeface="+mn-ea"/>
                <a:cs typeface="+mn-cs"/>
              </a:rPr>
              <a:t>Provider’s Location Within Facility (S.1.3.2)</a:t>
            </a:r>
            <a:endParaRPr lang="en-US" sz="1400" kern="1200" dirty="0" smtClean="0">
              <a:solidFill>
                <a:schemeClr val="tx1"/>
              </a:solidFill>
              <a:effectLst/>
              <a:latin typeface="+mn-lt"/>
              <a:ea typeface="+mn-ea"/>
              <a:cs typeface="+mn-cs"/>
            </a:endParaRPr>
          </a:p>
          <a:p>
            <a:pPr lvl="1"/>
            <a:r>
              <a:rPr lang="en-US" sz="1200" kern="1200" dirty="0" smtClean="0">
                <a:solidFill>
                  <a:schemeClr val="tx1"/>
                </a:solidFill>
                <a:effectLst/>
                <a:latin typeface="+mn-lt"/>
                <a:ea typeface="+mn-ea"/>
                <a:cs typeface="+mn-cs"/>
              </a:rPr>
              <a:t>Patient Directory (S.1.4)</a:t>
            </a:r>
            <a:endParaRPr lang="en-US" sz="1400" kern="1200" dirty="0" smtClean="0">
              <a:solidFill>
                <a:schemeClr val="tx1"/>
              </a:solidFill>
              <a:effectLst/>
              <a:latin typeface="+mn-lt"/>
              <a:ea typeface="+mn-ea"/>
              <a:cs typeface="+mn-cs"/>
            </a:endParaRPr>
          </a:p>
          <a:p>
            <a:pPr lvl="1"/>
            <a:r>
              <a:rPr lang="en-US" sz="1200" kern="1200" dirty="0" smtClean="0">
                <a:solidFill>
                  <a:schemeClr val="tx1"/>
                </a:solidFill>
                <a:effectLst/>
                <a:latin typeface="+mn-lt"/>
                <a:ea typeface="+mn-ea"/>
                <a:cs typeface="+mn-cs"/>
              </a:rPr>
              <a:t>Patient’s Location Within Facility (S.1.4.2)</a:t>
            </a:r>
            <a:endParaRPr lang="en-US" sz="1400" kern="1200" dirty="0" smtClean="0">
              <a:solidFill>
                <a:schemeClr val="tx1"/>
              </a:solidFill>
              <a:effectLst/>
              <a:latin typeface="+mn-lt"/>
              <a:ea typeface="+mn-ea"/>
              <a:cs typeface="+mn-cs"/>
            </a:endParaRPr>
          </a:p>
          <a:p>
            <a:pPr lvl="1"/>
            <a:r>
              <a:rPr lang="en-US" sz="1200" kern="1200" dirty="0" smtClean="0">
                <a:solidFill>
                  <a:schemeClr val="tx1"/>
                </a:solidFill>
                <a:effectLst/>
                <a:latin typeface="+mn-lt"/>
                <a:ea typeface="+mn-ea"/>
                <a:cs typeface="+mn-cs"/>
              </a:rPr>
              <a:t>Patient’s Location Within Emergency Department (S.1.4.2.1)</a:t>
            </a:r>
            <a:endParaRPr lang="en-US" sz="1400" kern="1200" dirty="0" smtClean="0">
              <a:solidFill>
                <a:schemeClr val="tx1"/>
              </a:solidFill>
              <a:effectLst/>
              <a:latin typeface="+mn-lt"/>
              <a:ea typeface="+mn-ea"/>
              <a:cs typeface="+mn-cs"/>
            </a:endParaRPr>
          </a:p>
          <a:p>
            <a:pPr lvl="1"/>
            <a:r>
              <a:rPr lang="en-US" sz="1200" kern="1200" dirty="0" smtClean="0">
                <a:solidFill>
                  <a:schemeClr val="tx1"/>
                </a:solidFill>
                <a:effectLst/>
                <a:latin typeface="+mn-lt"/>
                <a:ea typeface="+mn-ea"/>
                <a:cs typeface="+mn-cs"/>
              </a:rPr>
              <a:t>Department Modeling and Room Modeling (S.1.4.2.2)</a:t>
            </a:r>
            <a:endParaRPr lang="en-US" sz="1400" kern="1200" dirty="0" smtClean="0">
              <a:solidFill>
                <a:schemeClr val="tx1"/>
              </a:solidFill>
              <a:effectLst/>
              <a:latin typeface="+mn-lt"/>
              <a:ea typeface="+mn-ea"/>
              <a:cs typeface="+mn-cs"/>
            </a:endParaRPr>
          </a:p>
          <a:p>
            <a:pPr lvl="1"/>
            <a:r>
              <a:rPr lang="en-US" sz="1200" kern="1200" dirty="0" smtClean="0">
                <a:solidFill>
                  <a:schemeClr val="tx1"/>
                </a:solidFill>
                <a:effectLst/>
                <a:latin typeface="+mn-lt"/>
                <a:ea typeface="+mn-ea"/>
                <a:cs typeface="+mn-cs"/>
              </a:rPr>
              <a:t>Patient Bed Assignment (S.1.4.4)</a:t>
            </a:r>
            <a:endParaRPr lang="en-US" sz="1400" kern="1200" dirty="0" smtClean="0">
              <a:solidFill>
                <a:schemeClr val="tx1"/>
              </a:solidFill>
              <a:effectLst/>
              <a:latin typeface="+mn-lt"/>
              <a:ea typeface="+mn-ea"/>
              <a:cs typeface="+mn-cs"/>
            </a:endParaRPr>
          </a:p>
          <a:p>
            <a:pPr lvl="1"/>
            <a:r>
              <a:rPr lang="en-US" sz="1200" kern="1200" dirty="0" smtClean="0">
                <a:solidFill>
                  <a:schemeClr val="tx1"/>
                </a:solidFill>
                <a:effectLst/>
                <a:latin typeface="+mn-lt"/>
                <a:ea typeface="+mn-ea"/>
                <a:cs typeface="+mn-cs"/>
              </a:rPr>
              <a:t>Outcome Measures and Analysis (S.2.1.1)</a:t>
            </a:r>
            <a:endParaRPr lang="en-US" sz="1400" kern="1200" dirty="0" smtClean="0">
              <a:solidFill>
                <a:schemeClr val="tx1"/>
              </a:solidFill>
              <a:effectLst/>
              <a:latin typeface="+mn-lt"/>
              <a:ea typeface="+mn-ea"/>
              <a:cs typeface="+mn-cs"/>
            </a:endParaRPr>
          </a:p>
          <a:p>
            <a:pPr lvl="1"/>
            <a:r>
              <a:rPr lang="en-US" sz="1200" kern="1200" dirty="0" smtClean="0">
                <a:solidFill>
                  <a:schemeClr val="tx1"/>
                </a:solidFill>
                <a:effectLst/>
                <a:latin typeface="+mn-lt"/>
                <a:ea typeface="+mn-ea"/>
                <a:cs typeface="+mn-cs"/>
              </a:rPr>
              <a:t>ED Benchmarking Reports (S.2.2.2.1)</a:t>
            </a:r>
            <a:endParaRPr lang="en-US" sz="1400" kern="1200" dirty="0" smtClean="0">
              <a:solidFill>
                <a:schemeClr val="tx1"/>
              </a:solidFill>
              <a:effectLst/>
              <a:latin typeface="+mn-lt"/>
              <a:ea typeface="+mn-ea"/>
              <a:cs typeface="+mn-cs"/>
            </a:endParaRPr>
          </a:p>
          <a:p>
            <a:pPr lvl="1"/>
            <a:r>
              <a:rPr lang="en-US" sz="1200" kern="1200" dirty="0" smtClean="0">
                <a:solidFill>
                  <a:schemeClr val="tx1"/>
                </a:solidFill>
                <a:effectLst/>
                <a:latin typeface="+mn-lt"/>
                <a:ea typeface="+mn-ea"/>
                <a:cs typeface="+mn-cs"/>
              </a:rPr>
              <a:t>Ad hoc Query and Report Generation (S.2.2.3)</a:t>
            </a:r>
            <a:endParaRPr lang="en-US" sz="1400" kern="1200" dirty="0" smtClean="0">
              <a:solidFill>
                <a:schemeClr val="tx1"/>
              </a:solidFill>
              <a:effectLst/>
              <a:latin typeface="+mn-lt"/>
              <a:ea typeface="+mn-ea"/>
              <a:cs typeface="+mn-cs"/>
            </a:endParaRPr>
          </a:p>
          <a:p>
            <a:pPr lvl="1"/>
            <a:r>
              <a:rPr lang="en-US" sz="1200" kern="1200" dirty="0" smtClean="0">
                <a:solidFill>
                  <a:schemeClr val="tx1"/>
                </a:solidFill>
                <a:effectLst/>
                <a:latin typeface="+mn-lt"/>
                <a:ea typeface="+mn-ea"/>
                <a:cs typeface="+mn-cs"/>
              </a:rPr>
              <a:t>Other Encounter and Episode of Care Support (S.3.1.5)</a:t>
            </a:r>
          </a:p>
          <a:p>
            <a:pPr lvl="1"/>
            <a:endParaRPr lang="en-US" sz="1200" kern="1200" dirty="0" smtClean="0">
              <a:solidFill>
                <a:schemeClr val="tx1"/>
              </a:solidFill>
              <a:effectLst/>
              <a:latin typeface="+mn-lt"/>
              <a:ea typeface="+mn-ea"/>
              <a:cs typeface="+mn-cs"/>
            </a:endParaRPr>
          </a:p>
          <a:p>
            <a:pPr lvl="1"/>
            <a:r>
              <a:rPr lang="en-US" sz="1200" kern="1200" dirty="0" smtClean="0">
                <a:solidFill>
                  <a:schemeClr val="tx1"/>
                </a:solidFill>
                <a:effectLst/>
                <a:latin typeface="+mn-lt"/>
                <a:ea typeface="+mn-ea"/>
                <a:cs typeface="+mn-cs"/>
              </a:rPr>
              <a:t>Information Infrastructure:</a:t>
            </a:r>
            <a:endParaRPr lang="en-US" sz="1400" kern="1200" dirty="0" smtClean="0">
              <a:solidFill>
                <a:schemeClr val="tx1"/>
              </a:solidFill>
              <a:effectLst/>
              <a:latin typeface="+mn-lt"/>
              <a:ea typeface="+mn-ea"/>
              <a:cs typeface="+mn-cs"/>
            </a:endParaRPr>
          </a:p>
          <a:p>
            <a:pPr lvl="1"/>
            <a:r>
              <a:rPr lang="en-US" sz="1200" kern="1200" dirty="0" smtClean="0">
                <a:solidFill>
                  <a:schemeClr val="tx1"/>
                </a:solidFill>
                <a:effectLst/>
                <a:latin typeface="+mn-lt"/>
                <a:ea typeface="+mn-ea"/>
                <a:cs typeface="+mn-cs"/>
              </a:rPr>
              <a:t>Synchronization (IN.2.3)</a:t>
            </a:r>
            <a:endParaRPr lang="en-US" sz="1400" kern="1200" dirty="0" smtClean="0">
              <a:solidFill>
                <a:schemeClr val="tx1"/>
              </a:solidFill>
              <a:effectLst/>
              <a:latin typeface="+mn-lt"/>
              <a:ea typeface="+mn-ea"/>
              <a:cs typeface="+mn-cs"/>
            </a:endParaRPr>
          </a:p>
          <a:p>
            <a:pPr lvl="1"/>
            <a:r>
              <a:rPr lang="en-US" sz="1200" kern="1200" dirty="0" smtClean="0">
                <a:solidFill>
                  <a:schemeClr val="tx1"/>
                </a:solidFill>
                <a:effectLst/>
                <a:latin typeface="+mn-lt"/>
                <a:ea typeface="+mn-ea"/>
                <a:cs typeface="+mn-cs"/>
              </a:rPr>
              <a:t>Interchange Standards (IN.5.1).</a:t>
            </a:r>
            <a:endParaRPr lang="en-US" sz="1400" kern="1200" dirty="0" smtClean="0">
              <a:solidFill>
                <a:schemeClr val="tx1"/>
              </a:solidFill>
              <a:effectLst/>
              <a:latin typeface="+mn-lt"/>
              <a:ea typeface="+mn-ea"/>
              <a:cs typeface="+mn-cs"/>
            </a:endParaRPr>
          </a:p>
          <a:p>
            <a:endParaRPr lang="en-US" dirty="0" smtClean="0"/>
          </a:p>
          <a:p>
            <a:r>
              <a:rPr lang="en-US" dirty="0" smtClean="0"/>
              <a:t>In addition, SNOMED codes are available</a:t>
            </a:r>
            <a:r>
              <a:rPr lang="en-US" baseline="0" dirty="0" smtClean="0"/>
              <a:t> for use when identifying patients with bed isolation needs based on their MRSA status.</a:t>
            </a:r>
            <a:endParaRPr lang="en-US" dirty="0"/>
          </a:p>
        </p:txBody>
      </p:sp>
      <p:sp>
        <p:nvSpPr>
          <p:cNvPr id="4" name="Slide Number Placeholder 3"/>
          <p:cNvSpPr>
            <a:spLocks noGrp="1"/>
          </p:cNvSpPr>
          <p:nvPr>
            <p:ph type="sldNum" sz="quarter" idx="10"/>
          </p:nvPr>
        </p:nvSpPr>
        <p:spPr/>
        <p:txBody>
          <a:bodyPr/>
          <a:lstStyle/>
          <a:p>
            <a:fld id="{5ED4E18E-1C43-0C41-877B-703443D505E6}" type="slidenum">
              <a:rPr lang="en-US" smtClean="0"/>
              <a:t>12</a:t>
            </a:fld>
            <a:endParaRPr lang="en-US" dirty="0"/>
          </a:p>
        </p:txBody>
      </p:sp>
    </p:spTree>
    <p:extLst>
      <p:ext uri="{BB962C8B-B14F-4D97-AF65-F5344CB8AC3E}">
        <p14:creationId xmlns:p14="http://schemas.microsoft.com/office/powerpoint/2010/main" val="41584333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All messages are acknowledged by HL7 v2.6 ACK messages and a duplicate copy of each message is sent to the listener actor. </a:t>
            </a:r>
            <a:endParaRPr lang="en-US" dirty="0"/>
          </a:p>
        </p:txBody>
      </p:sp>
      <p:sp>
        <p:nvSpPr>
          <p:cNvPr id="4" name="Slide Number Placeholder 3"/>
          <p:cNvSpPr>
            <a:spLocks noGrp="1"/>
          </p:cNvSpPr>
          <p:nvPr>
            <p:ph type="sldNum" sz="quarter" idx="10"/>
          </p:nvPr>
        </p:nvSpPr>
        <p:spPr/>
        <p:txBody>
          <a:bodyPr/>
          <a:lstStyle/>
          <a:p>
            <a:fld id="{5ED4E18E-1C43-0C41-877B-703443D505E6}" type="slidenum">
              <a:rPr lang="en-US" smtClean="0"/>
              <a:t>13</a:t>
            </a:fld>
            <a:endParaRPr lang="en-US" dirty="0"/>
          </a:p>
        </p:txBody>
      </p:sp>
    </p:spTree>
    <p:extLst>
      <p:ext uri="{BB962C8B-B14F-4D97-AF65-F5344CB8AC3E}">
        <p14:creationId xmlns:p14="http://schemas.microsoft.com/office/powerpoint/2010/main" val="6138169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The proposed profile also includes a new transaction:</a:t>
            </a:r>
          </a:p>
          <a:p>
            <a:pPr lvl="0"/>
            <a:r>
              <a:rPr lang="en-US" sz="1200" u="none" strike="noStrike" kern="1200" dirty="0" smtClean="0">
                <a:solidFill>
                  <a:schemeClr val="tx1"/>
                </a:solidFill>
                <a:effectLst/>
                <a:latin typeface="+mn-lt"/>
                <a:ea typeface="+mn-ea"/>
                <a:cs typeface="+mn-cs"/>
              </a:rPr>
              <a:t>ADT^A14^ADT_A05 - Pending Admit - “Heads-up” Notification</a:t>
            </a:r>
            <a:br>
              <a:rPr lang="en-US" sz="1200" u="none" strike="noStrike" kern="1200" dirty="0" smtClean="0">
                <a:solidFill>
                  <a:schemeClr val="tx1"/>
                </a:solidFill>
                <a:effectLst/>
                <a:latin typeface="+mn-lt"/>
                <a:ea typeface="+mn-ea"/>
                <a:cs typeface="+mn-cs"/>
              </a:rPr>
            </a:br>
            <a:r>
              <a:rPr lang="en-US" sz="1200" u="none" strike="noStrike" kern="1200" dirty="0" smtClean="0">
                <a:solidFill>
                  <a:schemeClr val="tx1"/>
                </a:solidFill>
                <a:effectLst/>
                <a:latin typeface="+mn-lt"/>
                <a:ea typeface="+mn-ea"/>
                <a:cs typeface="+mn-cs"/>
              </a:rPr>
              <a:t>This transaction uses the optional Event Reason Code field in the EVN message segment (updates user-defined table 0062) to indicate that the event type is a “heads-up” notification rather than a formal admit.</a:t>
            </a:r>
            <a:endParaRPr lang="en-US" u="none" strike="noStrike" dirty="0" smtClean="0">
              <a:effectLst/>
            </a:endParaRPr>
          </a:p>
          <a:p>
            <a:endParaRPr lang="en-US" dirty="0"/>
          </a:p>
        </p:txBody>
      </p:sp>
      <p:sp>
        <p:nvSpPr>
          <p:cNvPr id="4" name="Slide Number Placeholder 3"/>
          <p:cNvSpPr>
            <a:spLocks noGrp="1"/>
          </p:cNvSpPr>
          <p:nvPr>
            <p:ph type="sldNum" sz="quarter" idx="10"/>
          </p:nvPr>
        </p:nvSpPr>
        <p:spPr/>
        <p:txBody>
          <a:bodyPr/>
          <a:lstStyle/>
          <a:p>
            <a:fld id="{5ED4E18E-1C43-0C41-877B-703443D505E6}" type="slidenum">
              <a:rPr lang="en-US" smtClean="0"/>
              <a:t>14</a:t>
            </a:fld>
            <a:endParaRPr lang="en-US" dirty="0"/>
          </a:p>
        </p:txBody>
      </p:sp>
    </p:spTree>
    <p:extLst>
      <p:ext uri="{BB962C8B-B14F-4D97-AF65-F5344CB8AC3E}">
        <p14:creationId xmlns:p14="http://schemas.microsoft.com/office/powerpoint/2010/main" val="1972803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09935997-7C43-488F-BBA2-0C7DD80188CD}" type="datetimeFigureOut">
              <a:rPr lang="en-US" smtClean="0"/>
              <a:t>9/8/2015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1CC7CCC-8D54-4EE1-B844-54B85919CF29}" type="slidenum">
              <a:rPr lang="en-US" smtClean="0"/>
              <a:t>‹#›</a:t>
            </a:fld>
            <a:endParaRPr lang="en-US" dirty="0"/>
          </a:p>
        </p:txBody>
      </p:sp>
    </p:spTree>
    <p:extLst>
      <p:ext uri="{BB962C8B-B14F-4D97-AF65-F5344CB8AC3E}">
        <p14:creationId xmlns:p14="http://schemas.microsoft.com/office/powerpoint/2010/main" val="28230714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09935997-7C43-488F-BBA2-0C7DD80188CD}" type="datetimeFigureOut">
              <a:rPr lang="en-US" smtClean="0"/>
              <a:t>9/8/2015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1CC7CCC-8D54-4EE1-B844-54B85919CF29}" type="slidenum">
              <a:rPr lang="en-US" smtClean="0"/>
              <a:t>‹#›</a:t>
            </a:fld>
            <a:endParaRPr lang="en-US" dirty="0"/>
          </a:p>
        </p:txBody>
      </p:sp>
    </p:spTree>
    <p:extLst>
      <p:ext uri="{BB962C8B-B14F-4D97-AF65-F5344CB8AC3E}">
        <p14:creationId xmlns:p14="http://schemas.microsoft.com/office/powerpoint/2010/main" val="1792821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09935997-7C43-488F-BBA2-0C7DD80188CD}" type="datetimeFigureOut">
              <a:rPr lang="en-US" smtClean="0"/>
              <a:t>9/8/2015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1CC7CCC-8D54-4EE1-B844-54B85919CF29}" type="slidenum">
              <a:rPr lang="en-US" smtClean="0"/>
              <a:t>‹#›</a:t>
            </a:fld>
            <a:endParaRPr lang="en-US" dirty="0"/>
          </a:p>
        </p:txBody>
      </p:sp>
    </p:spTree>
    <p:extLst>
      <p:ext uri="{BB962C8B-B14F-4D97-AF65-F5344CB8AC3E}">
        <p14:creationId xmlns:p14="http://schemas.microsoft.com/office/powerpoint/2010/main" val="34025374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09935997-7C43-488F-BBA2-0C7DD80188CD}" type="datetimeFigureOut">
              <a:rPr lang="en-US" smtClean="0"/>
              <a:t>9/8/2015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1CC7CCC-8D54-4EE1-B844-54B85919CF29}" type="slidenum">
              <a:rPr lang="en-US" smtClean="0"/>
              <a:t>‹#›</a:t>
            </a:fld>
            <a:endParaRPr lang="en-US" dirty="0"/>
          </a:p>
        </p:txBody>
      </p:sp>
    </p:spTree>
    <p:extLst>
      <p:ext uri="{BB962C8B-B14F-4D97-AF65-F5344CB8AC3E}">
        <p14:creationId xmlns:p14="http://schemas.microsoft.com/office/powerpoint/2010/main" val="31018220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9935997-7C43-488F-BBA2-0C7DD80188CD}" type="datetimeFigureOut">
              <a:rPr lang="en-US" smtClean="0"/>
              <a:t>9/8/2015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1CC7CCC-8D54-4EE1-B844-54B85919CF29}" type="slidenum">
              <a:rPr lang="en-US" smtClean="0"/>
              <a:t>‹#›</a:t>
            </a:fld>
            <a:endParaRPr lang="en-US" dirty="0"/>
          </a:p>
        </p:txBody>
      </p:sp>
    </p:spTree>
    <p:extLst>
      <p:ext uri="{BB962C8B-B14F-4D97-AF65-F5344CB8AC3E}">
        <p14:creationId xmlns:p14="http://schemas.microsoft.com/office/powerpoint/2010/main" val="41398927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09935997-7C43-488F-BBA2-0C7DD80188CD}" type="datetimeFigureOut">
              <a:rPr lang="en-US" smtClean="0"/>
              <a:t>9/8/2015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1CC7CCC-8D54-4EE1-B844-54B85919CF29}" type="slidenum">
              <a:rPr lang="en-US" smtClean="0"/>
              <a:t>‹#›</a:t>
            </a:fld>
            <a:endParaRPr lang="en-US" dirty="0"/>
          </a:p>
        </p:txBody>
      </p:sp>
    </p:spTree>
    <p:extLst>
      <p:ext uri="{BB962C8B-B14F-4D97-AF65-F5344CB8AC3E}">
        <p14:creationId xmlns:p14="http://schemas.microsoft.com/office/powerpoint/2010/main" val="39517895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09935997-7C43-488F-BBA2-0C7DD80188CD}" type="datetimeFigureOut">
              <a:rPr lang="en-US" smtClean="0"/>
              <a:t>9/8/2015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A1CC7CCC-8D54-4EE1-B844-54B85919CF29}" type="slidenum">
              <a:rPr lang="en-US" smtClean="0"/>
              <a:t>‹#›</a:t>
            </a:fld>
            <a:endParaRPr lang="en-US" dirty="0"/>
          </a:p>
        </p:txBody>
      </p:sp>
    </p:spTree>
    <p:extLst>
      <p:ext uri="{BB962C8B-B14F-4D97-AF65-F5344CB8AC3E}">
        <p14:creationId xmlns:p14="http://schemas.microsoft.com/office/powerpoint/2010/main" val="40673859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09935997-7C43-488F-BBA2-0C7DD80188CD}" type="datetimeFigureOut">
              <a:rPr lang="en-US" smtClean="0"/>
              <a:t>9/8/2015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A1CC7CCC-8D54-4EE1-B844-54B85919CF29}" type="slidenum">
              <a:rPr lang="en-US" smtClean="0"/>
              <a:t>‹#›</a:t>
            </a:fld>
            <a:endParaRPr lang="en-US" dirty="0"/>
          </a:p>
        </p:txBody>
      </p:sp>
    </p:spTree>
    <p:extLst>
      <p:ext uri="{BB962C8B-B14F-4D97-AF65-F5344CB8AC3E}">
        <p14:creationId xmlns:p14="http://schemas.microsoft.com/office/powerpoint/2010/main" val="38233838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9935997-7C43-488F-BBA2-0C7DD80188CD}" type="datetimeFigureOut">
              <a:rPr lang="en-US" smtClean="0"/>
              <a:t>9/8/2015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A1CC7CCC-8D54-4EE1-B844-54B85919CF29}" type="slidenum">
              <a:rPr lang="en-US" smtClean="0"/>
              <a:t>‹#›</a:t>
            </a:fld>
            <a:endParaRPr lang="en-US" dirty="0"/>
          </a:p>
        </p:txBody>
      </p:sp>
    </p:spTree>
    <p:extLst>
      <p:ext uri="{BB962C8B-B14F-4D97-AF65-F5344CB8AC3E}">
        <p14:creationId xmlns:p14="http://schemas.microsoft.com/office/powerpoint/2010/main" val="26007060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9935997-7C43-488F-BBA2-0C7DD80188CD}" type="datetimeFigureOut">
              <a:rPr lang="en-US" smtClean="0"/>
              <a:t>9/8/2015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1CC7CCC-8D54-4EE1-B844-54B85919CF29}" type="slidenum">
              <a:rPr lang="en-US" smtClean="0"/>
              <a:t>‹#›</a:t>
            </a:fld>
            <a:endParaRPr lang="en-US" dirty="0"/>
          </a:p>
        </p:txBody>
      </p:sp>
    </p:spTree>
    <p:extLst>
      <p:ext uri="{BB962C8B-B14F-4D97-AF65-F5344CB8AC3E}">
        <p14:creationId xmlns:p14="http://schemas.microsoft.com/office/powerpoint/2010/main" val="19057266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9935997-7C43-488F-BBA2-0C7DD80188CD}" type="datetimeFigureOut">
              <a:rPr lang="en-US" smtClean="0"/>
              <a:t>9/8/2015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1CC7CCC-8D54-4EE1-B844-54B85919CF29}" type="slidenum">
              <a:rPr lang="en-US" smtClean="0"/>
              <a:t>‹#›</a:t>
            </a:fld>
            <a:endParaRPr lang="en-US" dirty="0"/>
          </a:p>
        </p:txBody>
      </p:sp>
    </p:spTree>
    <p:extLst>
      <p:ext uri="{BB962C8B-B14F-4D97-AF65-F5344CB8AC3E}">
        <p14:creationId xmlns:p14="http://schemas.microsoft.com/office/powerpoint/2010/main" val="30189320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9935997-7C43-488F-BBA2-0C7DD80188CD}" type="datetimeFigureOut">
              <a:rPr lang="en-US" smtClean="0"/>
              <a:t>9/8/2015</a:t>
            </a:fld>
            <a:endParaRPr lang="en-US" dirty="0"/>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1CC7CCC-8D54-4EE1-B844-54B85919CF29}" type="slidenum">
              <a:rPr lang="en-US" smtClean="0"/>
              <a:t>‹#›</a:t>
            </a:fld>
            <a:endParaRPr lang="en-US" dirty="0"/>
          </a:p>
        </p:txBody>
      </p:sp>
    </p:spTree>
    <p:extLst>
      <p:ext uri="{BB962C8B-B14F-4D97-AF65-F5344CB8AC3E}">
        <p14:creationId xmlns:p14="http://schemas.microsoft.com/office/powerpoint/2010/main" val="326979158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56821" y="-4002"/>
            <a:ext cx="8194183" cy="1746121"/>
          </a:xfrm>
        </p:spPr>
        <p:txBody>
          <a:bodyPr>
            <a:normAutofit/>
          </a:bodyPr>
          <a:lstStyle/>
          <a:p>
            <a:r>
              <a:rPr lang="en-US" sz="4000" b="1" dirty="0"/>
              <a:t>Developing Interoperable Systems to Achieve Bed Management Capabilities </a:t>
            </a:r>
            <a:r>
              <a:rPr lang="en-US" sz="4000" b="1" dirty="0" smtClean="0"/>
              <a:t>for </a:t>
            </a:r>
            <a:r>
              <a:rPr lang="en-US" sz="4000" b="1" dirty="0"/>
              <a:t>Emergency Department Admissions</a:t>
            </a:r>
          </a:p>
        </p:txBody>
      </p:sp>
      <p:sp>
        <p:nvSpPr>
          <p:cNvPr id="4" name="TextBox 3"/>
          <p:cNvSpPr txBox="1"/>
          <p:nvPr/>
        </p:nvSpPr>
        <p:spPr>
          <a:xfrm>
            <a:off x="3176250" y="5813920"/>
            <a:ext cx="3155324" cy="646331"/>
          </a:xfrm>
          <a:prstGeom prst="rect">
            <a:avLst/>
          </a:prstGeom>
          <a:noFill/>
        </p:spPr>
        <p:txBody>
          <a:bodyPr wrap="square" rtlCol="0">
            <a:spAutoFit/>
          </a:bodyPr>
          <a:lstStyle/>
          <a:p>
            <a:r>
              <a:rPr lang="en-US" dirty="0"/>
              <a:t>Leslie DeYoung, David Gelman</a:t>
            </a:r>
            <a:r>
              <a:rPr lang="en-US" dirty="0" smtClean="0"/>
              <a:t>,</a:t>
            </a:r>
            <a:r>
              <a:rPr lang="en-US" dirty="0"/>
              <a:t> Kevin </a:t>
            </a:r>
            <a:r>
              <a:rPr lang="en-US" dirty="0" smtClean="0"/>
              <a:t>Parker, </a:t>
            </a:r>
            <a:r>
              <a:rPr lang="en-US" dirty="0"/>
              <a:t>Paul Rosenau</a:t>
            </a:r>
          </a:p>
        </p:txBody>
      </p:sp>
      <p:sp>
        <p:nvSpPr>
          <p:cNvPr id="5" name="TextBox 4"/>
          <p:cNvSpPr txBox="1"/>
          <p:nvPr/>
        </p:nvSpPr>
        <p:spPr>
          <a:xfrm>
            <a:off x="2917065" y="6487490"/>
            <a:ext cx="3309870" cy="246221"/>
          </a:xfrm>
          <a:prstGeom prst="rect">
            <a:avLst/>
          </a:prstGeom>
          <a:noFill/>
        </p:spPr>
        <p:txBody>
          <a:bodyPr wrap="square" rtlCol="0">
            <a:spAutoFit/>
          </a:bodyPr>
          <a:lstStyle/>
          <a:p>
            <a:pPr algn="ctr"/>
            <a:r>
              <a:rPr lang="en-US" sz="1000" dirty="0" smtClean="0"/>
              <a:t>September 8, 2015</a:t>
            </a:r>
            <a:endParaRPr lang="en-US" sz="1000" dirty="0"/>
          </a:p>
        </p:txBody>
      </p:sp>
      <p:pic>
        <p:nvPicPr>
          <p:cNvPr id="7" name="Picture 6"/>
          <p:cNvPicPr>
            <a:picLocks noChangeAspect="1"/>
          </p:cNvPicPr>
          <p:nvPr/>
        </p:nvPicPr>
        <p:blipFill>
          <a:blip r:embed="rId3"/>
          <a:stretch>
            <a:fillRect/>
          </a:stretch>
        </p:blipFill>
        <p:spPr>
          <a:xfrm>
            <a:off x="1773174" y="1799751"/>
            <a:ext cx="5781172" cy="3843831"/>
          </a:xfrm>
          <a:prstGeom prst="rect">
            <a:avLst/>
          </a:prstGeom>
        </p:spPr>
      </p:pic>
      <p:sp>
        <p:nvSpPr>
          <p:cNvPr id="8" name="Rectangle 7"/>
          <p:cNvSpPr/>
          <p:nvPr/>
        </p:nvSpPr>
        <p:spPr>
          <a:xfrm>
            <a:off x="3934496" y="5500230"/>
            <a:ext cx="5595870" cy="184666"/>
          </a:xfrm>
          <a:prstGeom prst="rect">
            <a:avLst/>
          </a:prstGeom>
        </p:spPr>
        <p:txBody>
          <a:bodyPr wrap="square">
            <a:spAutoFit/>
          </a:bodyPr>
          <a:lstStyle/>
          <a:p>
            <a:r>
              <a:rPr lang="en-US" sz="600" dirty="0" smtClean="0"/>
              <a:t>http://www.trbimg.com/img-51367f46/turbine/la-167707-me-0909-trauma-10-rcg-jpg-20130304/600/600x399</a:t>
            </a:r>
            <a:endParaRPr lang="en-US" sz="600" dirty="0"/>
          </a:p>
        </p:txBody>
      </p:sp>
    </p:spTree>
    <p:extLst>
      <p:ext uri="{BB962C8B-B14F-4D97-AF65-F5344CB8AC3E}">
        <p14:creationId xmlns:p14="http://schemas.microsoft.com/office/powerpoint/2010/main" val="6037780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7"/>
            <a:ext cx="7886700" cy="1103066"/>
          </a:xfrm>
        </p:spPr>
        <p:txBody>
          <a:bodyPr>
            <a:normAutofit fontScale="90000"/>
          </a:bodyPr>
          <a:lstStyle/>
          <a:p>
            <a:r>
              <a:rPr lang="en-US" b="1" dirty="0" smtClean="0"/>
              <a:t>Candidate Bed to Arrival as Inpatient</a:t>
            </a:r>
            <a:r>
              <a:rPr lang="en-US" dirty="0" smtClean="0"/>
              <a:t/>
            </a:r>
            <a:br>
              <a:rPr lang="en-US" dirty="0" smtClean="0"/>
            </a:br>
            <a:endParaRPr lang="en-US" dirty="0"/>
          </a:p>
        </p:txBody>
      </p:sp>
      <p:pic>
        <p:nvPicPr>
          <p:cNvPr id="5" name="Content Placeholder 4"/>
          <p:cNvPicPr>
            <a:picLocks noGrp="1" noChangeAspect="1"/>
          </p:cNvPicPr>
          <p:nvPr>
            <p:ph idx="1"/>
          </p:nvPr>
        </p:nvPicPr>
        <p:blipFill>
          <a:blip r:embed="rId2"/>
          <a:stretch>
            <a:fillRect/>
          </a:stretch>
        </p:blipFill>
        <p:spPr>
          <a:xfrm>
            <a:off x="628650" y="1101326"/>
            <a:ext cx="8293207" cy="5921351"/>
          </a:xfrm>
          <a:prstGeom prst="rect">
            <a:avLst/>
          </a:prstGeom>
        </p:spPr>
      </p:pic>
      <p:sp>
        <p:nvSpPr>
          <p:cNvPr id="4" name="TextBox 3"/>
          <p:cNvSpPr txBox="1"/>
          <p:nvPr/>
        </p:nvSpPr>
        <p:spPr>
          <a:xfrm>
            <a:off x="7070501" y="916660"/>
            <a:ext cx="3335628" cy="369332"/>
          </a:xfrm>
          <a:prstGeom prst="rect">
            <a:avLst/>
          </a:prstGeom>
          <a:noFill/>
        </p:spPr>
        <p:txBody>
          <a:bodyPr wrap="square" rtlCol="0">
            <a:spAutoFit/>
          </a:bodyPr>
          <a:lstStyle/>
          <a:p>
            <a:r>
              <a:rPr lang="en-US" dirty="0" smtClean="0"/>
              <a:t>Story Board </a:t>
            </a:r>
            <a:r>
              <a:rPr lang="en-US" dirty="0"/>
              <a:t>1</a:t>
            </a:r>
          </a:p>
        </p:txBody>
      </p:sp>
      <p:cxnSp>
        <p:nvCxnSpPr>
          <p:cNvPr id="6" name="Straight Connector 5"/>
          <p:cNvCxnSpPr/>
          <p:nvPr/>
        </p:nvCxnSpPr>
        <p:spPr>
          <a:xfrm>
            <a:off x="713570" y="916660"/>
            <a:ext cx="77168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2931181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7"/>
            <a:ext cx="7886700" cy="1103066"/>
          </a:xfrm>
        </p:spPr>
        <p:txBody>
          <a:bodyPr>
            <a:normAutofit fontScale="90000"/>
          </a:bodyPr>
          <a:lstStyle/>
          <a:p>
            <a:r>
              <a:rPr lang="en-US" b="1" dirty="0" smtClean="0"/>
              <a:t>Use Case</a:t>
            </a:r>
            <a:br>
              <a:rPr lang="en-US" b="1" dirty="0" smtClean="0"/>
            </a:br>
            <a:endParaRPr lang="en-US" b="1" dirty="0"/>
          </a:p>
        </p:txBody>
      </p:sp>
      <p:sp>
        <p:nvSpPr>
          <p:cNvPr id="3" name="Content Placeholder 2"/>
          <p:cNvSpPr>
            <a:spLocks noGrp="1"/>
          </p:cNvSpPr>
          <p:nvPr>
            <p:ph idx="1"/>
          </p:nvPr>
        </p:nvSpPr>
        <p:spPr>
          <a:xfrm>
            <a:off x="628650" y="1479177"/>
            <a:ext cx="7886700" cy="4351338"/>
          </a:xfrm>
        </p:spPr>
        <p:txBody>
          <a:bodyPr>
            <a:noAutofit/>
          </a:bodyPr>
          <a:lstStyle/>
          <a:p>
            <a:r>
              <a:rPr lang="en-US" sz="1800" dirty="0"/>
              <a:t>Dr. Data leads her hospital's patient flow task force.  She wishes to develop a real-time, dynamic dashboard report that shows current trends in average and median ED length of stay as well as other component intervals: door-to-triage; door-to-ED bed; door-to-doctor; doctor-to-disposition decision (i.e. door-to-admit); disposition decision-to-departure.  This dashboard would serve to detect and locate bottlenecks. Dr. Data and her taskforce wish to drive new administrative workflows – including event timestamp improvement efforts - in response to different types of apparent bottlenecks.</a:t>
            </a:r>
          </a:p>
        </p:txBody>
      </p:sp>
      <p:sp>
        <p:nvSpPr>
          <p:cNvPr id="4" name="TextBox 3"/>
          <p:cNvSpPr txBox="1"/>
          <p:nvPr/>
        </p:nvSpPr>
        <p:spPr>
          <a:xfrm>
            <a:off x="7070501" y="916660"/>
            <a:ext cx="3335628" cy="369332"/>
          </a:xfrm>
          <a:prstGeom prst="rect">
            <a:avLst/>
          </a:prstGeom>
          <a:noFill/>
        </p:spPr>
        <p:txBody>
          <a:bodyPr wrap="square" rtlCol="0">
            <a:spAutoFit/>
          </a:bodyPr>
          <a:lstStyle/>
          <a:p>
            <a:r>
              <a:rPr lang="en-US" dirty="0" smtClean="0"/>
              <a:t>Story Board 2</a:t>
            </a:r>
            <a:endParaRPr lang="en-US" dirty="0"/>
          </a:p>
        </p:txBody>
      </p:sp>
      <p:cxnSp>
        <p:nvCxnSpPr>
          <p:cNvPr id="6" name="Straight Connector 5"/>
          <p:cNvCxnSpPr/>
          <p:nvPr/>
        </p:nvCxnSpPr>
        <p:spPr>
          <a:xfrm>
            <a:off x="713570" y="916660"/>
            <a:ext cx="77168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5282621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1910930"/>
            <a:ext cx="7886700" cy="4351338"/>
          </a:xfrm>
        </p:spPr>
        <p:txBody>
          <a:bodyPr>
            <a:normAutofit fontScale="92500" lnSpcReduction="10000"/>
          </a:bodyPr>
          <a:lstStyle/>
          <a:p>
            <a:pPr lvl="0" fontAlgn="base"/>
            <a:r>
              <a:rPr lang="en-US" sz="2500" dirty="0"/>
              <a:t>HL7 v2.6 ADT, Patient Administration</a:t>
            </a:r>
          </a:p>
          <a:p>
            <a:pPr lvl="1" fontAlgn="base"/>
            <a:r>
              <a:rPr lang="en-US" sz="2500" dirty="0"/>
              <a:t>IHE Patient Administration Management </a:t>
            </a:r>
            <a:r>
              <a:rPr lang="en-US" sz="2500" dirty="0" smtClean="0"/>
              <a:t>Profile</a:t>
            </a:r>
            <a:endParaRPr lang="en-US" sz="2500" dirty="0"/>
          </a:p>
          <a:p>
            <a:pPr lvl="0" fontAlgn="base"/>
            <a:r>
              <a:rPr lang="en-US" sz="2500" dirty="0"/>
              <a:t>HL7 EDIS Functional Profile – Registration Release 1 </a:t>
            </a:r>
            <a:r>
              <a:rPr lang="en-US" sz="2500" dirty="0" smtClean="0"/>
              <a:t>(v1.4)</a:t>
            </a:r>
          </a:p>
          <a:p>
            <a:pPr lvl="1" fontAlgn="base"/>
            <a:r>
              <a:rPr lang="en-US" sz="2100" dirty="0" smtClean="0"/>
              <a:t>Project of HL7 ED Special Interest Group and based on HL7 EHR Functional Model</a:t>
            </a:r>
          </a:p>
          <a:p>
            <a:pPr lvl="1" fontAlgn="base"/>
            <a:r>
              <a:rPr lang="en-US" sz="2100" dirty="0" smtClean="0"/>
              <a:t>Divided into three sections; ED bed management solutions should conform to functions defined in these three areas:</a:t>
            </a:r>
          </a:p>
          <a:p>
            <a:pPr lvl="2" fontAlgn="base"/>
            <a:r>
              <a:rPr lang="en-US" sz="1700" b="1" dirty="0" smtClean="0"/>
              <a:t>Direct Care (DC) </a:t>
            </a:r>
            <a:r>
              <a:rPr lang="en-US" sz="1700" dirty="0" smtClean="0"/>
              <a:t>– for example: </a:t>
            </a:r>
            <a:r>
              <a:rPr lang="en-US" sz="1500" dirty="0" smtClean="0"/>
              <a:t>Manage Pre-arrival Data (DC.1.2.1)</a:t>
            </a:r>
            <a:endParaRPr lang="en-US" sz="1700" dirty="0" smtClean="0"/>
          </a:p>
          <a:p>
            <a:pPr lvl="2" fontAlgn="base"/>
            <a:r>
              <a:rPr lang="en-US" sz="1700" b="1" dirty="0" smtClean="0"/>
              <a:t>Supportive Functions (S) </a:t>
            </a:r>
            <a:r>
              <a:rPr lang="en-US" sz="1700" dirty="0" smtClean="0"/>
              <a:t>– for example: </a:t>
            </a:r>
            <a:r>
              <a:rPr lang="en-US" sz="1600" dirty="0" smtClean="0"/>
              <a:t>Provider Information (S.1.3)</a:t>
            </a:r>
            <a:endParaRPr lang="en-US" sz="1700" dirty="0" smtClean="0"/>
          </a:p>
          <a:p>
            <a:pPr lvl="2" fontAlgn="base"/>
            <a:r>
              <a:rPr lang="en-US" sz="1700" b="1" dirty="0" smtClean="0"/>
              <a:t>Information Infrastructure (IN) </a:t>
            </a:r>
            <a:r>
              <a:rPr lang="en-US" sz="1700" dirty="0" smtClean="0"/>
              <a:t>– for example: Interchange </a:t>
            </a:r>
            <a:r>
              <a:rPr lang="en-US" sz="1700" dirty="0"/>
              <a:t>Standards (IN.5.1</a:t>
            </a:r>
            <a:r>
              <a:rPr lang="en-US" sz="1700" dirty="0" smtClean="0"/>
              <a:t>)</a:t>
            </a:r>
            <a:endParaRPr lang="en-US" sz="1700" dirty="0"/>
          </a:p>
          <a:p>
            <a:pPr lvl="0" fontAlgn="base"/>
            <a:r>
              <a:rPr lang="en-US" sz="2500" dirty="0"/>
              <a:t>For STAPHYLOCOCCUS AUREUS METHICILLIN RESISTANT (</a:t>
            </a:r>
            <a:r>
              <a:rPr lang="en-US" sz="2500" dirty="0" smtClean="0"/>
              <a:t>MRSA) the following SNOMED codes are available: </a:t>
            </a:r>
            <a:endParaRPr lang="en-US" sz="2500" dirty="0"/>
          </a:p>
          <a:p>
            <a:pPr lvl="1" fontAlgn="base"/>
            <a:r>
              <a:rPr lang="en-US" sz="2100" dirty="0"/>
              <a:t>SNOMED CODE: 523700                   </a:t>
            </a:r>
          </a:p>
          <a:p>
            <a:pPr lvl="1" fontAlgn="base"/>
            <a:r>
              <a:rPr lang="en-US" sz="2100" dirty="0"/>
              <a:t>SNOMED CT ID: 115329001   </a:t>
            </a:r>
            <a:r>
              <a:rPr lang="en-US" sz="2500" dirty="0"/>
              <a:t>         </a:t>
            </a:r>
            <a:r>
              <a:rPr lang="en-US" sz="1800" dirty="0"/>
              <a:t>   </a:t>
            </a:r>
            <a:endParaRPr lang="en-US" dirty="0"/>
          </a:p>
        </p:txBody>
      </p:sp>
      <p:pic>
        <p:nvPicPr>
          <p:cNvPr id="5" name="Picture 4"/>
          <p:cNvPicPr>
            <a:picLocks noChangeAspect="1"/>
          </p:cNvPicPr>
          <p:nvPr/>
        </p:nvPicPr>
        <p:blipFill>
          <a:blip r:embed="rId3"/>
          <a:stretch>
            <a:fillRect/>
          </a:stretch>
        </p:blipFill>
        <p:spPr>
          <a:xfrm>
            <a:off x="6932354" y="405990"/>
            <a:ext cx="1763601" cy="1504940"/>
          </a:xfrm>
          <a:prstGeom prst="rect">
            <a:avLst/>
          </a:prstGeom>
        </p:spPr>
      </p:pic>
      <p:pic>
        <p:nvPicPr>
          <p:cNvPr id="6" name="Picture 5"/>
          <p:cNvPicPr>
            <a:picLocks noChangeAspect="1"/>
          </p:cNvPicPr>
          <p:nvPr/>
        </p:nvPicPr>
        <p:blipFill>
          <a:blip r:embed="rId4"/>
          <a:stretch>
            <a:fillRect/>
          </a:stretch>
        </p:blipFill>
        <p:spPr>
          <a:xfrm>
            <a:off x="6454930" y="5432483"/>
            <a:ext cx="2486025" cy="600075"/>
          </a:xfrm>
          <a:prstGeom prst="rect">
            <a:avLst/>
          </a:prstGeom>
        </p:spPr>
      </p:pic>
      <p:sp>
        <p:nvSpPr>
          <p:cNvPr id="7" name="Title 1"/>
          <p:cNvSpPr txBox="1">
            <a:spLocks/>
          </p:cNvSpPr>
          <p:nvPr/>
        </p:nvSpPr>
        <p:spPr>
          <a:xfrm>
            <a:off x="628650" y="198168"/>
            <a:ext cx="7886700" cy="79333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smtClean="0"/>
              <a:t>Standards</a:t>
            </a:r>
            <a:endParaRPr lang="en-US" sz="4000" b="1" dirty="0"/>
          </a:p>
        </p:txBody>
      </p:sp>
      <p:cxnSp>
        <p:nvCxnSpPr>
          <p:cNvPr id="8" name="Straight Connector 7"/>
          <p:cNvCxnSpPr/>
          <p:nvPr/>
        </p:nvCxnSpPr>
        <p:spPr>
          <a:xfrm>
            <a:off x="713570" y="916660"/>
            <a:ext cx="6050087"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779805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1235974"/>
            <a:ext cx="7886700" cy="5622026"/>
          </a:xfrm>
        </p:spPr>
        <p:txBody>
          <a:bodyPr>
            <a:normAutofit lnSpcReduction="10000"/>
          </a:bodyPr>
          <a:lstStyle/>
          <a:p>
            <a:pPr marL="0" indent="0">
              <a:buNone/>
            </a:pPr>
            <a:r>
              <a:rPr lang="en-US" sz="2400" dirty="0" smtClean="0"/>
              <a:t>The proposed profile makes use of the following existing HL7 transactions:</a:t>
            </a:r>
          </a:p>
          <a:p>
            <a:pPr marL="0" indent="0">
              <a:buNone/>
            </a:pPr>
            <a:r>
              <a:rPr lang="en-US" sz="2400" b="1" dirty="0" smtClean="0"/>
              <a:t>Storyboard 1:</a:t>
            </a:r>
            <a:endParaRPr lang="en-US" sz="2400" b="1" dirty="0"/>
          </a:p>
          <a:p>
            <a:pPr lvl="1" fontAlgn="base"/>
            <a:r>
              <a:rPr lang="en-US" dirty="0"/>
              <a:t>ADT^A04^ADT_A01 - Register a Patient</a:t>
            </a:r>
          </a:p>
          <a:p>
            <a:pPr lvl="1" fontAlgn="base"/>
            <a:r>
              <a:rPr lang="en-US" dirty="0"/>
              <a:t>ADT^A14^ADT_A05 - Pending Admit</a:t>
            </a:r>
          </a:p>
          <a:p>
            <a:pPr lvl="1" fontAlgn="base"/>
            <a:r>
              <a:rPr lang="en-US" dirty="0"/>
              <a:t>ADT^A20^ADT_A20 - Bed Status Update</a:t>
            </a:r>
          </a:p>
          <a:p>
            <a:pPr lvl="1" fontAlgn="base"/>
            <a:r>
              <a:rPr lang="en-US" dirty="0"/>
              <a:t>ADT^A15_ADT_A15 - Pending Transfer</a:t>
            </a:r>
          </a:p>
          <a:p>
            <a:pPr lvl="1" fontAlgn="base"/>
            <a:r>
              <a:rPr lang="en-US" dirty="0"/>
              <a:t>ADT^A01_ADT_A01 - Admit/Visit Notification</a:t>
            </a:r>
          </a:p>
          <a:p>
            <a:pPr lvl="1" fontAlgn="base"/>
            <a:r>
              <a:rPr lang="en-US" dirty="0"/>
              <a:t>ADT^A09_ADT_A09 - Patient Departing - Tracking</a:t>
            </a:r>
          </a:p>
          <a:p>
            <a:pPr lvl="1" fontAlgn="base"/>
            <a:r>
              <a:rPr lang="en-US" dirty="0"/>
              <a:t>ADT^A10_ADT_A09 - Patient Arriving </a:t>
            </a:r>
            <a:r>
              <a:rPr lang="en-US" dirty="0" smtClean="0"/>
              <a:t>– Tracking</a:t>
            </a:r>
          </a:p>
          <a:p>
            <a:pPr marL="0" indent="0">
              <a:buNone/>
            </a:pPr>
            <a:r>
              <a:rPr lang="en-US" sz="2400" b="1" dirty="0" smtClean="0"/>
              <a:t>Storyboard </a:t>
            </a:r>
            <a:r>
              <a:rPr lang="en-US" sz="2400" b="1" dirty="0"/>
              <a:t>2</a:t>
            </a:r>
            <a:r>
              <a:rPr lang="en-US" sz="2400" b="1" dirty="0" smtClean="0"/>
              <a:t>:</a:t>
            </a:r>
            <a:endParaRPr lang="en-US" sz="2400" b="1" dirty="0"/>
          </a:p>
          <a:p>
            <a:pPr lvl="1" indent="-190500">
              <a:buClr>
                <a:schemeClr val="dk1"/>
              </a:buClr>
              <a:buSzPct val="100000"/>
              <a:buFont typeface="Arial"/>
              <a:buChar char="•"/>
            </a:pPr>
            <a:r>
              <a:rPr lang="en-US" dirty="0" smtClean="0"/>
              <a:t>ORU^R30^ORU_R30 </a:t>
            </a:r>
            <a:r>
              <a:rPr lang="en-US" dirty="0"/>
              <a:t>- Unsolicited Point-Of-Care Observation without Existing Order</a:t>
            </a:r>
          </a:p>
          <a:p>
            <a:pPr lvl="1" indent="-190500">
              <a:buClr>
                <a:schemeClr val="dk1"/>
              </a:buClr>
              <a:buSzPct val="100000"/>
              <a:buFont typeface="Arial"/>
              <a:buChar char="•"/>
            </a:pPr>
            <a:r>
              <a:rPr lang="en-US" dirty="0"/>
              <a:t>ADT^A02^ADT_A02 – Transfer a Patient</a:t>
            </a:r>
          </a:p>
          <a:p>
            <a:pPr lvl="1" indent="-190500">
              <a:buClr>
                <a:schemeClr val="dk1"/>
              </a:buClr>
              <a:buSzPct val="100000"/>
              <a:buFont typeface="Arial"/>
              <a:buChar char="•"/>
            </a:pPr>
            <a:r>
              <a:rPr lang="en-US" dirty="0"/>
              <a:t>ADT^A54^ADT_A54 - Change Attending </a:t>
            </a:r>
            <a:r>
              <a:rPr lang="en-US" dirty="0" smtClean="0"/>
              <a:t>Doctor</a:t>
            </a:r>
            <a:endParaRPr lang="en-US" dirty="0">
              <a:latin typeface="+mj-lt"/>
            </a:endParaRPr>
          </a:p>
          <a:p>
            <a:pPr lvl="1"/>
            <a:endParaRPr lang="en-US" dirty="0"/>
          </a:p>
        </p:txBody>
      </p:sp>
      <p:sp>
        <p:nvSpPr>
          <p:cNvPr id="4" name="Title 1"/>
          <p:cNvSpPr txBox="1">
            <a:spLocks/>
          </p:cNvSpPr>
          <p:nvPr/>
        </p:nvSpPr>
        <p:spPr>
          <a:xfrm>
            <a:off x="628650" y="397822"/>
            <a:ext cx="8476343" cy="102103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smtClean="0"/>
              <a:t>Existing HL7 Transactions</a:t>
            </a:r>
            <a:endParaRPr lang="en-US" sz="4000" b="1" dirty="0"/>
          </a:p>
        </p:txBody>
      </p:sp>
      <p:cxnSp>
        <p:nvCxnSpPr>
          <p:cNvPr id="5" name="Straight Connector 4"/>
          <p:cNvCxnSpPr/>
          <p:nvPr/>
        </p:nvCxnSpPr>
        <p:spPr>
          <a:xfrm>
            <a:off x="713570" y="1235974"/>
            <a:ext cx="780178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797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1248967"/>
            <a:ext cx="7886700" cy="4351338"/>
          </a:xfrm>
        </p:spPr>
        <p:txBody>
          <a:bodyPr>
            <a:normAutofit/>
          </a:bodyPr>
          <a:lstStyle/>
          <a:p>
            <a:pPr marL="0" lvl="0" indent="0">
              <a:buNone/>
            </a:pPr>
            <a:r>
              <a:rPr lang="en-US" sz="2400" dirty="0" smtClean="0"/>
              <a:t>ADT^A14^ADT_A05 </a:t>
            </a:r>
            <a:r>
              <a:rPr lang="en-US" sz="2400" dirty="0"/>
              <a:t>- Pending Admit - “Heads-up” </a:t>
            </a:r>
            <a:endParaRPr lang="en-US" sz="2400" dirty="0" smtClean="0"/>
          </a:p>
        </p:txBody>
      </p:sp>
      <p:sp>
        <p:nvSpPr>
          <p:cNvPr id="4" name="Title 1"/>
          <p:cNvSpPr txBox="1">
            <a:spLocks/>
          </p:cNvSpPr>
          <p:nvPr/>
        </p:nvSpPr>
        <p:spPr>
          <a:xfrm>
            <a:off x="628650" y="410486"/>
            <a:ext cx="8476343" cy="102103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smtClean="0"/>
              <a:t>New HL7 Transaction</a:t>
            </a:r>
            <a:endParaRPr lang="en-US" sz="4000" b="1" dirty="0"/>
          </a:p>
        </p:txBody>
      </p:sp>
      <p:cxnSp>
        <p:nvCxnSpPr>
          <p:cNvPr id="5" name="Straight Connector 4"/>
          <p:cNvCxnSpPr/>
          <p:nvPr/>
        </p:nvCxnSpPr>
        <p:spPr>
          <a:xfrm>
            <a:off x="713570" y="1235974"/>
            <a:ext cx="7801780" cy="0"/>
          </a:xfrm>
          <a:prstGeom prst="line">
            <a:avLst/>
          </a:prstGeom>
        </p:spPr>
        <p:style>
          <a:lnRef idx="1">
            <a:schemeClr val="accent1"/>
          </a:lnRef>
          <a:fillRef idx="0">
            <a:schemeClr val="accent1"/>
          </a:fillRef>
          <a:effectRef idx="0">
            <a:schemeClr val="accent1"/>
          </a:effectRef>
          <a:fontRef idx="minor">
            <a:schemeClr val="tx1"/>
          </a:fontRef>
        </p:style>
      </p:cxnSp>
      <p:pic>
        <p:nvPicPr>
          <p:cNvPr id="2" name="Picture 1"/>
          <p:cNvPicPr>
            <a:picLocks noChangeAspect="1"/>
          </p:cNvPicPr>
          <p:nvPr/>
        </p:nvPicPr>
        <p:blipFill>
          <a:blip r:embed="rId3"/>
          <a:stretch>
            <a:fillRect/>
          </a:stretch>
        </p:blipFill>
        <p:spPr>
          <a:xfrm>
            <a:off x="713570" y="1614068"/>
            <a:ext cx="7305675" cy="1285875"/>
          </a:xfrm>
          <a:prstGeom prst="rect">
            <a:avLst/>
          </a:prstGeom>
        </p:spPr>
      </p:pic>
      <p:pic>
        <p:nvPicPr>
          <p:cNvPr id="7" name="Picture 6"/>
          <p:cNvPicPr>
            <a:picLocks noChangeAspect="1"/>
          </p:cNvPicPr>
          <p:nvPr/>
        </p:nvPicPr>
        <p:blipFill>
          <a:blip r:embed="rId4"/>
          <a:stretch>
            <a:fillRect/>
          </a:stretch>
        </p:blipFill>
        <p:spPr>
          <a:xfrm>
            <a:off x="713570" y="2912935"/>
            <a:ext cx="7626804" cy="2034790"/>
          </a:xfrm>
          <a:prstGeom prst="rect">
            <a:avLst/>
          </a:prstGeom>
        </p:spPr>
      </p:pic>
      <p:cxnSp>
        <p:nvCxnSpPr>
          <p:cNvPr id="10" name="Straight Arrow Connector 9"/>
          <p:cNvCxnSpPr/>
          <p:nvPr/>
        </p:nvCxnSpPr>
        <p:spPr>
          <a:xfrm>
            <a:off x="1193800" y="2768600"/>
            <a:ext cx="876300" cy="292100"/>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H="1">
            <a:off x="3086100" y="4189247"/>
            <a:ext cx="622300" cy="851943"/>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a:blip r:embed="rId5"/>
          <a:stretch>
            <a:fillRect/>
          </a:stretch>
        </p:blipFill>
        <p:spPr>
          <a:xfrm>
            <a:off x="216402" y="5041190"/>
            <a:ext cx="8888591" cy="1739663"/>
          </a:xfrm>
          <a:prstGeom prst="rect">
            <a:avLst/>
          </a:prstGeom>
        </p:spPr>
      </p:pic>
    </p:spTree>
    <p:extLst>
      <p:ext uri="{BB962C8B-B14F-4D97-AF65-F5344CB8AC3E}">
        <p14:creationId xmlns:p14="http://schemas.microsoft.com/office/powerpoint/2010/main" val="2794306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Shape 150"/>
          <p:cNvPicPr preferRelativeResize="0"/>
          <p:nvPr/>
        </p:nvPicPr>
        <p:blipFill rotWithShape="1">
          <a:blip r:embed="rId3">
            <a:alphaModFix/>
          </a:blip>
          <a:srcRect t="4734"/>
          <a:stretch/>
        </p:blipFill>
        <p:spPr>
          <a:xfrm>
            <a:off x="1748300" y="0"/>
            <a:ext cx="5086470" cy="6857999"/>
          </a:xfrm>
          <a:prstGeom prst="rect">
            <a:avLst/>
          </a:prstGeom>
          <a:noFill/>
          <a:ln>
            <a:noFill/>
          </a:ln>
        </p:spPr>
      </p:pic>
      <p:sp>
        <p:nvSpPr>
          <p:cNvPr id="7" name="TextBox 6"/>
          <p:cNvSpPr txBox="1"/>
          <p:nvPr/>
        </p:nvSpPr>
        <p:spPr>
          <a:xfrm>
            <a:off x="190500" y="381000"/>
            <a:ext cx="1676400" cy="923330"/>
          </a:xfrm>
          <a:prstGeom prst="rect">
            <a:avLst/>
          </a:prstGeom>
          <a:noFill/>
        </p:spPr>
        <p:txBody>
          <a:bodyPr wrap="square" rtlCol="0">
            <a:spAutoFit/>
          </a:bodyPr>
          <a:lstStyle/>
          <a:p>
            <a:r>
              <a:rPr lang="en-US" b="1" dirty="0" smtClean="0"/>
              <a:t>Storyboard 1 </a:t>
            </a:r>
            <a:r>
              <a:rPr lang="en-US" dirty="0" smtClean="0"/>
              <a:t>Interaction Diagram</a:t>
            </a:r>
            <a:endParaRPr lang="en-US" dirty="0"/>
          </a:p>
        </p:txBody>
      </p:sp>
    </p:spTree>
    <p:extLst>
      <p:ext uri="{BB962C8B-B14F-4D97-AF65-F5344CB8AC3E}">
        <p14:creationId xmlns:p14="http://schemas.microsoft.com/office/powerpoint/2010/main" val="33603496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pic>
        <p:nvPicPr>
          <p:cNvPr id="150" name="Shape 150"/>
          <p:cNvPicPr preferRelativeResize="0"/>
          <p:nvPr/>
        </p:nvPicPr>
        <p:blipFill rotWithShape="1">
          <a:blip r:embed="rId3">
            <a:alphaModFix/>
          </a:blip>
          <a:srcRect t="4734"/>
          <a:stretch/>
        </p:blipFill>
        <p:spPr>
          <a:xfrm>
            <a:off x="1748300" y="0"/>
            <a:ext cx="5086470" cy="6857999"/>
          </a:xfrm>
          <a:prstGeom prst="rect">
            <a:avLst/>
          </a:prstGeom>
          <a:noFill/>
          <a:ln>
            <a:noFill/>
          </a:ln>
        </p:spPr>
      </p:pic>
      <p:sp>
        <p:nvSpPr>
          <p:cNvPr id="151" name="Shape 151"/>
          <p:cNvSpPr/>
          <p:nvPr/>
        </p:nvSpPr>
        <p:spPr>
          <a:xfrm>
            <a:off x="6471921" y="662551"/>
            <a:ext cx="362854" cy="1674250"/>
          </a:xfrm>
          <a:prstGeom prst="rightBrace">
            <a:avLst>
              <a:gd name="adj1" fmla="val 8333"/>
              <a:gd name="adj2" fmla="val 52796"/>
            </a:avLst>
          </a:prstGeom>
          <a:noFill/>
          <a:ln w="38100" cap="flat" cmpd="sng">
            <a:solidFill>
              <a:schemeClr val="accent6"/>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52" name="Shape 152"/>
          <p:cNvSpPr/>
          <p:nvPr/>
        </p:nvSpPr>
        <p:spPr>
          <a:xfrm>
            <a:off x="6451600" y="2367280"/>
            <a:ext cx="383175" cy="2204719"/>
          </a:xfrm>
          <a:prstGeom prst="rightBrace">
            <a:avLst>
              <a:gd name="adj1" fmla="val 8333"/>
              <a:gd name="adj2" fmla="val 52796"/>
            </a:avLst>
          </a:prstGeom>
          <a:noFill/>
          <a:ln w="38100" cap="flat" cmpd="sng">
            <a:solidFill>
              <a:schemeClr val="accent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53" name="Shape 153"/>
          <p:cNvSpPr txBox="1"/>
          <p:nvPr/>
        </p:nvSpPr>
        <p:spPr>
          <a:xfrm>
            <a:off x="6917925" y="1462725"/>
            <a:ext cx="2050199" cy="419699"/>
          </a:xfrm>
          <a:prstGeom prst="rect">
            <a:avLst/>
          </a:prstGeom>
          <a:noFill/>
          <a:ln>
            <a:noFill/>
          </a:ln>
        </p:spPr>
        <p:txBody>
          <a:bodyPr lIns="91425" tIns="91425" rIns="91425" bIns="91425" anchor="t" anchorCtr="0">
            <a:noAutofit/>
          </a:bodyPr>
          <a:lstStyle/>
          <a:p>
            <a:pPr>
              <a:spcBef>
                <a:spcPts val="0"/>
              </a:spcBef>
              <a:buNone/>
            </a:pPr>
            <a:r>
              <a:rPr lang="en-US" dirty="0"/>
              <a:t>Arrival to Admission</a:t>
            </a:r>
          </a:p>
        </p:txBody>
      </p:sp>
      <p:sp>
        <p:nvSpPr>
          <p:cNvPr id="154" name="Shape 154"/>
          <p:cNvSpPr/>
          <p:nvPr/>
        </p:nvSpPr>
        <p:spPr>
          <a:xfrm>
            <a:off x="6400800" y="4704080"/>
            <a:ext cx="433925" cy="1610219"/>
          </a:xfrm>
          <a:prstGeom prst="rightBrace">
            <a:avLst>
              <a:gd name="adj1" fmla="val 8333"/>
              <a:gd name="adj2" fmla="val 52796"/>
            </a:avLst>
          </a:prstGeom>
          <a:noFill/>
          <a:ln w="38100" cap="flat" cmpd="sng">
            <a:solidFill>
              <a:schemeClr val="tx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55" name="Shape 155"/>
          <p:cNvSpPr txBox="1"/>
          <p:nvPr/>
        </p:nvSpPr>
        <p:spPr>
          <a:xfrm>
            <a:off x="6917925" y="3377575"/>
            <a:ext cx="2050199" cy="698699"/>
          </a:xfrm>
          <a:prstGeom prst="rect">
            <a:avLst/>
          </a:prstGeom>
          <a:noFill/>
          <a:ln>
            <a:noFill/>
          </a:ln>
        </p:spPr>
        <p:txBody>
          <a:bodyPr lIns="91425" tIns="91425" rIns="91425" bIns="91425" anchor="t" anchorCtr="0">
            <a:noAutofit/>
          </a:bodyPr>
          <a:lstStyle/>
          <a:p>
            <a:pPr rtl="0">
              <a:spcBef>
                <a:spcPts val="0"/>
              </a:spcBef>
              <a:buNone/>
            </a:pPr>
            <a:r>
              <a:rPr lang="en-US" dirty="0"/>
              <a:t>Admission to Candidate Bed</a:t>
            </a:r>
          </a:p>
          <a:p>
            <a:pPr lvl="0" rtl="0">
              <a:spcBef>
                <a:spcPts val="0"/>
              </a:spcBef>
              <a:buNone/>
            </a:pPr>
            <a:endParaRPr dirty="0"/>
          </a:p>
        </p:txBody>
      </p:sp>
      <p:sp>
        <p:nvSpPr>
          <p:cNvPr id="156" name="Shape 156"/>
          <p:cNvSpPr txBox="1"/>
          <p:nvPr/>
        </p:nvSpPr>
        <p:spPr>
          <a:xfrm>
            <a:off x="6917925" y="5220500"/>
            <a:ext cx="2050199" cy="698699"/>
          </a:xfrm>
          <a:prstGeom prst="rect">
            <a:avLst/>
          </a:prstGeom>
          <a:noFill/>
          <a:ln>
            <a:noFill/>
          </a:ln>
        </p:spPr>
        <p:txBody>
          <a:bodyPr lIns="91425" tIns="91425" rIns="91425" bIns="91425" anchor="t" anchorCtr="0">
            <a:noAutofit/>
          </a:bodyPr>
          <a:lstStyle/>
          <a:p>
            <a:pPr lvl="0" rtl="0">
              <a:spcBef>
                <a:spcPts val="0"/>
              </a:spcBef>
              <a:buNone/>
            </a:pPr>
            <a:r>
              <a:rPr lang="en-US" dirty="0"/>
              <a:t>Candidate Bed to Arrival as Inpatient</a:t>
            </a:r>
          </a:p>
        </p:txBody>
      </p:sp>
      <p:sp>
        <p:nvSpPr>
          <p:cNvPr id="9" name="TextBox 8"/>
          <p:cNvSpPr txBox="1"/>
          <p:nvPr/>
        </p:nvSpPr>
        <p:spPr>
          <a:xfrm>
            <a:off x="190500" y="381000"/>
            <a:ext cx="1676400" cy="923330"/>
          </a:xfrm>
          <a:prstGeom prst="rect">
            <a:avLst/>
          </a:prstGeom>
          <a:noFill/>
        </p:spPr>
        <p:txBody>
          <a:bodyPr wrap="square" rtlCol="0">
            <a:spAutoFit/>
          </a:bodyPr>
          <a:lstStyle/>
          <a:p>
            <a:r>
              <a:rPr lang="en-US" b="1" dirty="0" smtClean="0"/>
              <a:t>Storyboard 1 </a:t>
            </a:r>
            <a:r>
              <a:rPr lang="en-US" dirty="0" smtClean="0"/>
              <a:t>Interaction Diagram</a:t>
            </a:r>
            <a:endParaRPr lang="en-US" dirty="0"/>
          </a:p>
        </p:txBody>
      </p:sp>
    </p:spTree>
    <p:extLst>
      <p:ext uri="{BB962C8B-B14F-4D97-AF65-F5344CB8AC3E}">
        <p14:creationId xmlns:p14="http://schemas.microsoft.com/office/powerpoint/2010/main" val="1466287040"/>
      </p:ext>
    </p:extLst>
  </p:cSld>
  <p:clrMapOvr>
    <a:masterClrMapping/>
  </p:clrMapOvr>
  <p:transition spd="slow">
    <p:cut/>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pic>
        <p:nvPicPr>
          <p:cNvPr id="150" name="Shape 150"/>
          <p:cNvPicPr preferRelativeResize="0"/>
          <p:nvPr/>
        </p:nvPicPr>
        <p:blipFill rotWithShape="1">
          <a:blip r:embed="rId3">
            <a:alphaModFix/>
          </a:blip>
          <a:srcRect t="4734"/>
          <a:stretch/>
        </p:blipFill>
        <p:spPr>
          <a:xfrm>
            <a:off x="1748300" y="0"/>
            <a:ext cx="5086470" cy="6857999"/>
          </a:xfrm>
          <a:prstGeom prst="rect">
            <a:avLst/>
          </a:prstGeom>
          <a:noFill/>
          <a:ln>
            <a:noFill/>
          </a:ln>
        </p:spPr>
      </p:pic>
      <p:sp>
        <p:nvSpPr>
          <p:cNvPr id="9" name="TextBox 8"/>
          <p:cNvSpPr txBox="1"/>
          <p:nvPr/>
        </p:nvSpPr>
        <p:spPr>
          <a:xfrm>
            <a:off x="190500" y="381000"/>
            <a:ext cx="1676400" cy="923330"/>
          </a:xfrm>
          <a:prstGeom prst="rect">
            <a:avLst/>
          </a:prstGeom>
          <a:noFill/>
        </p:spPr>
        <p:txBody>
          <a:bodyPr wrap="square" rtlCol="0">
            <a:spAutoFit/>
          </a:bodyPr>
          <a:lstStyle/>
          <a:p>
            <a:r>
              <a:rPr lang="en-US" b="1" dirty="0" smtClean="0"/>
              <a:t>Storyboard 1 </a:t>
            </a:r>
            <a:r>
              <a:rPr lang="en-US" dirty="0" smtClean="0"/>
              <a:t>Interaction Diagram</a:t>
            </a:r>
            <a:endParaRPr lang="en-US" dirty="0"/>
          </a:p>
        </p:txBody>
      </p:sp>
    </p:spTree>
    <p:extLst>
      <p:ext uri="{BB962C8B-B14F-4D97-AF65-F5344CB8AC3E}">
        <p14:creationId xmlns:p14="http://schemas.microsoft.com/office/powerpoint/2010/main" val="4282105715"/>
      </p:ext>
    </p:extLst>
  </p:cSld>
  <p:clrMapOvr>
    <a:masterClrMapping/>
  </p:clrMapOvr>
  <p:transition spd="slow">
    <p:cut/>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pic>
        <p:nvPicPr>
          <p:cNvPr id="161" name="Shape 161"/>
          <p:cNvPicPr preferRelativeResize="0"/>
          <p:nvPr/>
        </p:nvPicPr>
        <p:blipFill rotWithShape="1">
          <a:blip r:embed="rId3">
            <a:alphaModFix/>
          </a:blip>
          <a:srcRect t="4734"/>
          <a:stretch/>
        </p:blipFill>
        <p:spPr>
          <a:xfrm>
            <a:off x="1748300" y="0"/>
            <a:ext cx="5086470" cy="6857999"/>
          </a:xfrm>
          <a:prstGeom prst="rect">
            <a:avLst/>
          </a:prstGeom>
          <a:noFill/>
          <a:ln>
            <a:noFill/>
          </a:ln>
        </p:spPr>
      </p:pic>
      <p:grpSp>
        <p:nvGrpSpPr>
          <p:cNvPr id="16" name="Group 15"/>
          <p:cNvGrpSpPr/>
          <p:nvPr/>
        </p:nvGrpSpPr>
        <p:grpSpPr>
          <a:xfrm>
            <a:off x="2861734" y="904457"/>
            <a:ext cx="5912801" cy="5538676"/>
            <a:chOff x="2861734" y="904457"/>
            <a:chExt cx="5912801" cy="5538676"/>
          </a:xfrm>
        </p:grpSpPr>
        <p:pic>
          <p:nvPicPr>
            <p:cNvPr id="3" name="Picture 2"/>
            <p:cNvPicPr>
              <a:picLocks noChangeAspect="1"/>
            </p:cNvPicPr>
            <p:nvPr/>
          </p:nvPicPr>
          <p:blipFill>
            <a:blip r:embed="rId4"/>
            <a:stretch>
              <a:fillRect/>
            </a:stretch>
          </p:blipFill>
          <p:spPr>
            <a:xfrm>
              <a:off x="6830409" y="904457"/>
              <a:ext cx="1944126" cy="1254275"/>
            </a:xfrm>
            <a:prstGeom prst="rect">
              <a:avLst/>
            </a:prstGeom>
          </p:spPr>
        </p:pic>
        <p:cxnSp>
          <p:nvCxnSpPr>
            <p:cNvPr id="20" name="Shape 164"/>
            <p:cNvCxnSpPr/>
            <p:nvPr/>
          </p:nvCxnSpPr>
          <p:spPr>
            <a:xfrm>
              <a:off x="3996267" y="914400"/>
              <a:ext cx="508000" cy="8467"/>
            </a:xfrm>
            <a:prstGeom prst="straightConnector1">
              <a:avLst/>
            </a:prstGeom>
            <a:noFill/>
            <a:ln w="19050" cap="flat" cmpd="sng">
              <a:solidFill>
                <a:srgbClr val="FF0000"/>
              </a:solidFill>
              <a:prstDash val="solid"/>
              <a:round/>
              <a:headEnd type="none" w="lg" len="lg"/>
              <a:tailEnd type="triangle" w="lg" len="lg"/>
            </a:ln>
          </p:spPr>
        </p:cxnSp>
        <p:cxnSp>
          <p:nvCxnSpPr>
            <p:cNvPr id="21" name="Shape 164"/>
            <p:cNvCxnSpPr/>
            <p:nvPr/>
          </p:nvCxnSpPr>
          <p:spPr>
            <a:xfrm flipH="1" flipV="1">
              <a:off x="5689600" y="3132667"/>
              <a:ext cx="519895" cy="6241"/>
            </a:xfrm>
            <a:prstGeom prst="straightConnector1">
              <a:avLst/>
            </a:prstGeom>
            <a:noFill/>
            <a:ln w="19050" cap="flat" cmpd="sng">
              <a:solidFill>
                <a:srgbClr val="FF0000"/>
              </a:solidFill>
              <a:prstDash val="solid"/>
              <a:round/>
              <a:headEnd type="none" w="lg" len="lg"/>
              <a:tailEnd type="triangle" w="lg" len="lg"/>
            </a:ln>
          </p:spPr>
        </p:cxnSp>
        <p:cxnSp>
          <p:nvCxnSpPr>
            <p:cNvPr id="22" name="Shape 164"/>
            <p:cNvCxnSpPr/>
            <p:nvPr/>
          </p:nvCxnSpPr>
          <p:spPr>
            <a:xfrm flipH="1" flipV="1">
              <a:off x="5672667" y="3818467"/>
              <a:ext cx="528362" cy="6241"/>
            </a:xfrm>
            <a:prstGeom prst="straightConnector1">
              <a:avLst/>
            </a:prstGeom>
            <a:noFill/>
            <a:ln w="19050" cap="flat" cmpd="sng">
              <a:solidFill>
                <a:srgbClr val="FF0000"/>
              </a:solidFill>
              <a:prstDash val="solid"/>
              <a:round/>
              <a:headEnd type="none" w="lg" len="lg"/>
              <a:tailEnd type="triangle" w="lg" len="lg"/>
            </a:ln>
          </p:spPr>
        </p:cxnSp>
        <p:cxnSp>
          <p:nvCxnSpPr>
            <p:cNvPr id="23" name="Shape 164"/>
            <p:cNvCxnSpPr/>
            <p:nvPr/>
          </p:nvCxnSpPr>
          <p:spPr>
            <a:xfrm rot="10800000">
              <a:off x="5672962" y="4830508"/>
              <a:ext cx="519599" cy="10200"/>
            </a:xfrm>
            <a:prstGeom prst="straightConnector1">
              <a:avLst/>
            </a:prstGeom>
            <a:noFill/>
            <a:ln w="19050" cap="flat" cmpd="sng">
              <a:solidFill>
                <a:srgbClr val="FF0000"/>
              </a:solidFill>
              <a:prstDash val="solid"/>
              <a:round/>
              <a:headEnd type="none" w="lg" len="lg"/>
              <a:tailEnd type="triangle" w="lg" len="lg"/>
            </a:ln>
          </p:spPr>
        </p:cxnSp>
        <p:cxnSp>
          <p:nvCxnSpPr>
            <p:cNvPr id="24" name="Shape 164"/>
            <p:cNvCxnSpPr/>
            <p:nvPr/>
          </p:nvCxnSpPr>
          <p:spPr>
            <a:xfrm rot="10800000">
              <a:off x="5672962" y="5118374"/>
              <a:ext cx="519599" cy="10200"/>
            </a:xfrm>
            <a:prstGeom prst="straightConnector1">
              <a:avLst/>
            </a:prstGeom>
            <a:noFill/>
            <a:ln w="19050" cap="flat" cmpd="sng">
              <a:solidFill>
                <a:srgbClr val="FF0000"/>
              </a:solidFill>
              <a:prstDash val="solid"/>
              <a:round/>
              <a:headEnd type="none" w="lg" len="lg"/>
              <a:tailEnd type="triangle" w="lg" len="lg"/>
            </a:ln>
          </p:spPr>
        </p:cxnSp>
        <p:cxnSp>
          <p:nvCxnSpPr>
            <p:cNvPr id="25" name="Shape 164"/>
            <p:cNvCxnSpPr/>
            <p:nvPr/>
          </p:nvCxnSpPr>
          <p:spPr>
            <a:xfrm flipH="1" flipV="1">
              <a:off x="5672668" y="6434667"/>
              <a:ext cx="491065" cy="8466"/>
            </a:xfrm>
            <a:prstGeom prst="straightConnector1">
              <a:avLst/>
            </a:prstGeom>
            <a:noFill/>
            <a:ln w="19050" cap="flat" cmpd="sng">
              <a:solidFill>
                <a:srgbClr val="FF0000"/>
              </a:solidFill>
              <a:prstDash val="solid"/>
              <a:round/>
              <a:headEnd type="none" w="lg" len="lg"/>
              <a:tailEnd type="triangle" w="lg" len="lg"/>
            </a:ln>
          </p:spPr>
        </p:cxnSp>
        <p:cxnSp>
          <p:nvCxnSpPr>
            <p:cNvPr id="30" name="Shape 164"/>
            <p:cNvCxnSpPr/>
            <p:nvPr/>
          </p:nvCxnSpPr>
          <p:spPr>
            <a:xfrm>
              <a:off x="2870200" y="1998133"/>
              <a:ext cx="508000" cy="8467"/>
            </a:xfrm>
            <a:prstGeom prst="straightConnector1">
              <a:avLst/>
            </a:prstGeom>
            <a:noFill/>
            <a:ln w="19050" cap="flat" cmpd="sng">
              <a:solidFill>
                <a:srgbClr val="FF0000"/>
              </a:solidFill>
              <a:prstDash val="solid"/>
              <a:round/>
              <a:headEnd type="none" w="lg" len="lg"/>
              <a:tailEnd type="triangle" w="lg" len="lg"/>
            </a:ln>
          </p:spPr>
        </p:cxnSp>
        <p:cxnSp>
          <p:nvCxnSpPr>
            <p:cNvPr id="31" name="Shape 164"/>
            <p:cNvCxnSpPr/>
            <p:nvPr/>
          </p:nvCxnSpPr>
          <p:spPr>
            <a:xfrm>
              <a:off x="2861734" y="2277533"/>
              <a:ext cx="508000" cy="8467"/>
            </a:xfrm>
            <a:prstGeom prst="straightConnector1">
              <a:avLst/>
            </a:prstGeom>
            <a:noFill/>
            <a:ln w="19050" cap="flat" cmpd="sng">
              <a:solidFill>
                <a:srgbClr val="FF0000"/>
              </a:solidFill>
              <a:prstDash val="solid"/>
              <a:round/>
              <a:headEnd type="none" w="lg" len="lg"/>
              <a:tailEnd type="triangle" w="lg" len="lg"/>
            </a:ln>
          </p:spPr>
        </p:cxnSp>
        <p:cxnSp>
          <p:nvCxnSpPr>
            <p:cNvPr id="32" name="Shape 164"/>
            <p:cNvCxnSpPr/>
            <p:nvPr/>
          </p:nvCxnSpPr>
          <p:spPr>
            <a:xfrm>
              <a:off x="2870200" y="2514600"/>
              <a:ext cx="508000" cy="8467"/>
            </a:xfrm>
            <a:prstGeom prst="straightConnector1">
              <a:avLst/>
            </a:prstGeom>
            <a:noFill/>
            <a:ln w="19050" cap="flat" cmpd="sng">
              <a:solidFill>
                <a:srgbClr val="FF0000"/>
              </a:solidFill>
              <a:prstDash val="solid"/>
              <a:round/>
              <a:headEnd type="none" w="lg" len="lg"/>
              <a:tailEnd type="triangle" w="lg" len="lg"/>
            </a:ln>
          </p:spPr>
        </p:cxnSp>
        <p:cxnSp>
          <p:nvCxnSpPr>
            <p:cNvPr id="33" name="Shape 164"/>
            <p:cNvCxnSpPr/>
            <p:nvPr/>
          </p:nvCxnSpPr>
          <p:spPr>
            <a:xfrm>
              <a:off x="5139267" y="5791200"/>
              <a:ext cx="508000" cy="8467"/>
            </a:xfrm>
            <a:prstGeom prst="straightConnector1">
              <a:avLst/>
            </a:prstGeom>
            <a:noFill/>
            <a:ln w="19050" cap="flat" cmpd="sng">
              <a:solidFill>
                <a:srgbClr val="FF0000"/>
              </a:solidFill>
              <a:prstDash val="solid"/>
              <a:round/>
              <a:headEnd type="none" w="lg" len="lg"/>
              <a:tailEnd type="triangle" w="lg" len="lg"/>
            </a:ln>
          </p:spPr>
        </p:cxnSp>
        <p:cxnSp>
          <p:nvCxnSpPr>
            <p:cNvPr id="34" name="Shape 164"/>
            <p:cNvCxnSpPr/>
            <p:nvPr/>
          </p:nvCxnSpPr>
          <p:spPr>
            <a:xfrm flipH="1">
              <a:off x="5672667" y="4106333"/>
              <a:ext cx="516466" cy="0"/>
            </a:xfrm>
            <a:prstGeom prst="straightConnector1">
              <a:avLst/>
            </a:prstGeom>
            <a:noFill/>
            <a:ln w="19050" cap="flat" cmpd="sng">
              <a:solidFill>
                <a:srgbClr val="FF0000"/>
              </a:solidFill>
              <a:prstDash val="solid"/>
              <a:round/>
              <a:headEnd type="none" w="lg" len="lg"/>
              <a:tailEnd type="triangle" w="lg" len="lg"/>
            </a:ln>
          </p:spPr>
        </p:cxnSp>
        <p:cxnSp>
          <p:nvCxnSpPr>
            <p:cNvPr id="40" name="Shape 164"/>
            <p:cNvCxnSpPr/>
            <p:nvPr/>
          </p:nvCxnSpPr>
          <p:spPr>
            <a:xfrm>
              <a:off x="5139267" y="1591733"/>
              <a:ext cx="508000" cy="8467"/>
            </a:xfrm>
            <a:prstGeom prst="straightConnector1">
              <a:avLst/>
            </a:prstGeom>
            <a:noFill/>
            <a:ln w="19050" cap="flat" cmpd="sng">
              <a:solidFill>
                <a:srgbClr val="FF0000"/>
              </a:solidFill>
              <a:prstDash val="solid"/>
              <a:round/>
              <a:headEnd type="none" w="lg" len="lg"/>
              <a:tailEnd type="triangle" w="lg" len="lg"/>
            </a:ln>
          </p:spPr>
        </p:cxnSp>
      </p:grpSp>
      <p:sp>
        <p:nvSpPr>
          <p:cNvPr id="44" name="TextBox 43"/>
          <p:cNvSpPr txBox="1"/>
          <p:nvPr/>
        </p:nvSpPr>
        <p:spPr>
          <a:xfrm>
            <a:off x="190500" y="381000"/>
            <a:ext cx="1676400" cy="923330"/>
          </a:xfrm>
          <a:prstGeom prst="rect">
            <a:avLst/>
          </a:prstGeom>
          <a:noFill/>
        </p:spPr>
        <p:txBody>
          <a:bodyPr wrap="square" rtlCol="0">
            <a:spAutoFit/>
          </a:bodyPr>
          <a:lstStyle/>
          <a:p>
            <a:r>
              <a:rPr lang="en-US" b="1" dirty="0" smtClean="0"/>
              <a:t>Storyboard 1 </a:t>
            </a:r>
            <a:r>
              <a:rPr lang="en-US" dirty="0" smtClean="0"/>
              <a:t>Interaction Diagram</a:t>
            </a:r>
            <a:endParaRPr lang="en-US" dirty="0"/>
          </a:p>
        </p:txBody>
      </p:sp>
    </p:spTree>
    <p:extLst>
      <p:ext uri="{BB962C8B-B14F-4D97-AF65-F5344CB8AC3E}">
        <p14:creationId xmlns:p14="http://schemas.microsoft.com/office/powerpoint/2010/main" val="893642570"/>
      </p:ext>
    </p:extLst>
  </p:cSld>
  <p:clrMapOvr>
    <a:masterClrMapping/>
  </p:clrMapOvr>
  <p:transition spd="slow">
    <p:cut/>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pic>
        <p:nvPicPr>
          <p:cNvPr id="161" name="Shape 161"/>
          <p:cNvPicPr preferRelativeResize="0"/>
          <p:nvPr/>
        </p:nvPicPr>
        <p:blipFill rotWithShape="1">
          <a:blip r:embed="rId3">
            <a:alphaModFix/>
          </a:blip>
          <a:srcRect t="4734"/>
          <a:stretch/>
        </p:blipFill>
        <p:spPr>
          <a:xfrm>
            <a:off x="1748300" y="0"/>
            <a:ext cx="5086470" cy="6857999"/>
          </a:xfrm>
          <a:prstGeom prst="rect">
            <a:avLst/>
          </a:prstGeom>
          <a:noFill/>
          <a:ln>
            <a:noFill/>
          </a:ln>
        </p:spPr>
      </p:pic>
      <p:cxnSp>
        <p:nvCxnSpPr>
          <p:cNvPr id="164" name="Shape 164"/>
          <p:cNvCxnSpPr/>
          <p:nvPr/>
        </p:nvCxnSpPr>
        <p:spPr>
          <a:xfrm rot="10800000">
            <a:off x="4504562" y="952774"/>
            <a:ext cx="519599" cy="10200"/>
          </a:xfrm>
          <a:prstGeom prst="straightConnector1">
            <a:avLst/>
          </a:prstGeom>
          <a:noFill/>
          <a:ln w="19050" cap="flat" cmpd="sng">
            <a:solidFill>
              <a:srgbClr val="0000FF"/>
            </a:solidFill>
            <a:prstDash val="solid"/>
            <a:round/>
            <a:headEnd type="none" w="lg" len="lg"/>
            <a:tailEnd type="triangle" w="lg" len="lg"/>
          </a:ln>
        </p:spPr>
      </p:cxnSp>
      <p:cxnSp>
        <p:nvCxnSpPr>
          <p:cNvPr id="165" name="Shape 165"/>
          <p:cNvCxnSpPr/>
          <p:nvPr/>
        </p:nvCxnSpPr>
        <p:spPr>
          <a:xfrm rot="10800000">
            <a:off x="4504562" y="2235824"/>
            <a:ext cx="519599" cy="10200"/>
          </a:xfrm>
          <a:prstGeom prst="straightConnector1">
            <a:avLst/>
          </a:prstGeom>
          <a:noFill/>
          <a:ln w="19050" cap="flat" cmpd="sng">
            <a:solidFill>
              <a:srgbClr val="0000FF"/>
            </a:solidFill>
            <a:prstDash val="solid"/>
            <a:round/>
            <a:headEnd type="none" w="lg" len="lg"/>
            <a:tailEnd type="triangle" w="lg" len="lg"/>
          </a:ln>
        </p:spPr>
      </p:cxnSp>
      <p:cxnSp>
        <p:nvCxnSpPr>
          <p:cNvPr id="166" name="Shape 166"/>
          <p:cNvCxnSpPr/>
          <p:nvPr/>
        </p:nvCxnSpPr>
        <p:spPr>
          <a:xfrm rot="10800000">
            <a:off x="5664887" y="2520699"/>
            <a:ext cx="519599" cy="10200"/>
          </a:xfrm>
          <a:prstGeom prst="straightConnector1">
            <a:avLst/>
          </a:prstGeom>
          <a:noFill/>
          <a:ln w="19050" cap="flat" cmpd="sng">
            <a:solidFill>
              <a:srgbClr val="0000FF"/>
            </a:solidFill>
            <a:prstDash val="solid"/>
            <a:round/>
            <a:headEnd type="none" w="lg" len="lg"/>
            <a:tailEnd type="triangle" w="lg" len="lg"/>
          </a:ln>
        </p:spPr>
      </p:cxnSp>
      <p:cxnSp>
        <p:nvCxnSpPr>
          <p:cNvPr id="167" name="Shape 167"/>
          <p:cNvCxnSpPr/>
          <p:nvPr/>
        </p:nvCxnSpPr>
        <p:spPr>
          <a:xfrm rot="10800000">
            <a:off x="5664887" y="1613324"/>
            <a:ext cx="519599" cy="10200"/>
          </a:xfrm>
          <a:prstGeom prst="straightConnector1">
            <a:avLst/>
          </a:prstGeom>
          <a:noFill/>
          <a:ln w="19050" cap="flat" cmpd="sng">
            <a:solidFill>
              <a:srgbClr val="0000FF"/>
            </a:solidFill>
            <a:prstDash val="solid"/>
            <a:round/>
            <a:headEnd type="none" w="lg" len="lg"/>
            <a:tailEnd type="triangle" w="lg" len="lg"/>
          </a:ln>
        </p:spPr>
      </p:cxnSp>
      <p:cxnSp>
        <p:nvCxnSpPr>
          <p:cNvPr id="168" name="Shape 168"/>
          <p:cNvCxnSpPr/>
          <p:nvPr/>
        </p:nvCxnSpPr>
        <p:spPr>
          <a:xfrm rot="10800000">
            <a:off x="5664887" y="5791299"/>
            <a:ext cx="519599" cy="10200"/>
          </a:xfrm>
          <a:prstGeom prst="straightConnector1">
            <a:avLst/>
          </a:prstGeom>
          <a:noFill/>
          <a:ln w="19050" cap="flat" cmpd="sng">
            <a:solidFill>
              <a:srgbClr val="0000FF"/>
            </a:solidFill>
            <a:prstDash val="solid"/>
            <a:round/>
            <a:headEnd type="none" w="lg" len="lg"/>
            <a:tailEnd type="triangle" w="lg" len="lg"/>
          </a:ln>
        </p:spPr>
      </p:cxnSp>
      <p:cxnSp>
        <p:nvCxnSpPr>
          <p:cNvPr id="169" name="Shape 169"/>
          <p:cNvCxnSpPr/>
          <p:nvPr/>
        </p:nvCxnSpPr>
        <p:spPr>
          <a:xfrm>
            <a:off x="3994937" y="6486050"/>
            <a:ext cx="509399" cy="0"/>
          </a:xfrm>
          <a:prstGeom prst="straightConnector1">
            <a:avLst/>
          </a:prstGeom>
          <a:noFill/>
          <a:ln w="19050" cap="flat" cmpd="sng">
            <a:solidFill>
              <a:srgbClr val="0000FF"/>
            </a:solidFill>
            <a:prstDash val="solid"/>
            <a:round/>
            <a:headEnd type="none" w="lg" len="lg"/>
            <a:tailEnd type="triangle" w="lg" len="lg"/>
          </a:ln>
        </p:spPr>
      </p:cxnSp>
      <p:cxnSp>
        <p:nvCxnSpPr>
          <p:cNvPr id="170" name="Shape 170"/>
          <p:cNvCxnSpPr/>
          <p:nvPr/>
        </p:nvCxnSpPr>
        <p:spPr>
          <a:xfrm rot="10800000">
            <a:off x="3402212" y="2010274"/>
            <a:ext cx="519599" cy="10200"/>
          </a:xfrm>
          <a:prstGeom prst="straightConnector1">
            <a:avLst/>
          </a:prstGeom>
          <a:noFill/>
          <a:ln w="19050" cap="flat" cmpd="sng">
            <a:solidFill>
              <a:srgbClr val="0000FF"/>
            </a:solidFill>
            <a:prstDash val="solid"/>
            <a:round/>
            <a:headEnd type="none" w="lg" len="lg"/>
            <a:tailEnd type="triangle" w="lg" len="lg"/>
          </a:ln>
        </p:spPr>
      </p:cxnSp>
      <p:cxnSp>
        <p:nvCxnSpPr>
          <p:cNvPr id="171" name="Shape 171"/>
          <p:cNvCxnSpPr/>
          <p:nvPr/>
        </p:nvCxnSpPr>
        <p:spPr>
          <a:xfrm>
            <a:off x="3994937" y="5120100"/>
            <a:ext cx="509399" cy="0"/>
          </a:xfrm>
          <a:prstGeom prst="straightConnector1">
            <a:avLst/>
          </a:prstGeom>
          <a:noFill/>
          <a:ln w="19050" cap="flat" cmpd="sng">
            <a:solidFill>
              <a:srgbClr val="0000FF"/>
            </a:solidFill>
            <a:prstDash val="solid"/>
            <a:round/>
            <a:headEnd type="none" w="lg" len="lg"/>
            <a:tailEnd type="triangle" w="lg" len="lg"/>
          </a:ln>
        </p:spPr>
      </p:cxnSp>
      <p:cxnSp>
        <p:nvCxnSpPr>
          <p:cNvPr id="172" name="Shape 172"/>
          <p:cNvCxnSpPr/>
          <p:nvPr/>
        </p:nvCxnSpPr>
        <p:spPr>
          <a:xfrm>
            <a:off x="3994937" y="4141400"/>
            <a:ext cx="509399" cy="0"/>
          </a:xfrm>
          <a:prstGeom prst="straightConnector1">
            <a:avLst/>
          </a:prstGeom>
          <a:noFill/>
          <a:ln w="19050" cap="flat" cmpd="sng">
            <a:solidFill>
              <a:srgbClr val="0000FF"/>
            </a:solidFill>
            <a:prstDash val="solid"/>
            <a:round/>
            <a:headEnd type="none" w="lg" len="lg"/>
            <a:tailEnd type="triangle" w="lg" len="lg"/>
          </a:ln>
        </p:spPr>
      </p:cxnSp>
      <p:cxnSp>
        <p:nvCxnSpPr>
          <p:cNvPr id="173" name="Shape 173"/>
          <p:cNvCxnSpPr/>
          <p:nvPr/>
        </p:nvCxnSpPr>
        <p:spPr>
          <a:xfrm>
            <a:off x="5155487" y="4793125"/>
            <a:ext cx="509399" cy="0"/>
          </a:xfrm>
          <a:prstGeom prst="straightConnector1">
            <a:avLst/>
          </a:prstGeom>
          <a:noFill/>
          <a:ln w="19050" cap="flat" cmpd="sng">
            <a:solidFill>
              <a:srgbClr val="0000FF"/>
            </a:solidFill>
            <a:prstDash val="solid"/>
            <a:round/>
            <a:headEnd type="none" w="lg" len="lg"/>
            <a:tailEnd type="triangle" w="lg" len="lg"/>
          </a:ln>
        </p:spPr>
      </p:cxnSp>
      <p:cxnSp>
        <p:nvCxnSpPr>
          <p:cNvPr id="174" name="Shape 174"/>
          <p:cNvCxnSpPr/>
          <p:nvPr/>
        </p:nvCxnSpPr>
        <p:spPr>
          <a:xfrm>
            <a:off x="5155487" y="3783825"/>
            <a:ext cx="509399" cy="0"/>
          </a:xfrm>
          <a:prstGeom prst="straightConnector1">
            <a:avLst/>
          </a:prstGeom>
          <a:noFill/>
          <a:ln w="19050" cap="flat" cmpd="sng">
            <a:solidFill>
              <a:srgbClr val="0000FF"/>
            </a:solidFill>
            <a:prstDash val="solid"/>
            <a:round/>
            <a:headEnd type="none" w="lg" len="lg"/>
            <a:tailEnd type="triangle" w="lg" len="lg"/>
          </a:ln>
        </p:spPr>
      </p:cxnSp>
      <p:cxnSp>
        <p:nvCxnSpPr>
          <p:cNvPr id="175" name="Shape 175"/>
          <p:cNvCxnSpPr/>
          <p:nvPr/>
        </p:nvCxnSpPr>
        <p:spPr>
          <a:xfrm>
            <a:off x="5114487" y="3184475"/>
            <a:ext cx="509399" cy="0"/>
          </a:xfrm>
          <a:prstGeom prst="straightConnector1">
            <a:avLst/>
          </a:prstGeom>
          <a:noFill/>
          <a:ln w="19050" cap="flat" cmpd="sng">
            <a:solidFill>
              <a:srgbClr val="0000FF"/>
            </a:solidFill>
            <a:prstDash val="solid"/>
            <a:round/>
            <a:headEnd type="none" w="lg" len="lg"/>
            <a:tailEnd type="triangle" w="lg" len="lg"/>
          </a:ln>
        </p:spPr>
      </p:cxnSp>
      <p:pic>
        <p:nvPicPr>
          <p:cNvPr id="2" name="Picture 1"/>
          <p:cNvPicPr>
            <a:picLocks noChangeAspect="1"/>
          </p:cNvPicPr>
          <p:nvPr/>
        </p:nvPicPr>
        <p:blipFill>
          <a:blip r:embed="rId4"/>
          <a:stretch>
            <a:fillRect/>
          </a:stretch>
        </p:blipFill>
        <p:spPr>
          <a:xfrm>
            <a:off x="6718018" y="4368337"/>
            <a:ext cx="2093915" cy="2251522"/>
          </a:xfrm>
          <a:prstGeom prst="rect">
            <a:avLst/>
          </a:prstGeom>
        </p:spPr>
      </p:pic>
      <p:sp>
        <p:nvSpPr>
          <p:cNvPr id="17" name="TextBox 16"/>
          <p:cNvSpPr txBox="1"/>
          <p:nvPr/>
        </p:nvSpPr>
        <p:spPr>
          <a:xfrm>
            <a:off x="190500" y="381000"/>
            <a:ext cx="1676400" cy="923330"/>
          </a:xfrm>
          <a:prstGeom prst="rect">
            <a:avLst/>
          </a:prstGeom>
          <a:noFill/>
        </p:spPr>
        <p:txBody>
          <a:bodyPr wrap="square" rtlCol="0">
            <a:spAutoFit/>
          </a:bodyPr>
          <a:lstStyle/>
          <a:p>
            <a:r>
              <a:rPr lang="en-US" b="1" dirty="0" smtClean="0"/>
              <a:t>Storyboard 1 </a:t>
            </a:r>
            <a:r>
              <a:rPr lang="en-US" dirty="0" smtClean="0"/>
              <a:t>Interaction Diagram</a:t>
            </a:r>
            <a:endParaRPr lang="en-US" dirty="0"/>
          </a:p>
        </p:txBody>
      </p:sp>
    </p:spTree>
    <p:extLst>
      <p:ext uri="{BB962C8B-B14F-4D97-AF65-F5344CB8AC3E}">
        <p14:creationId xmlns:p14="http://schemas.microsoft.com/office/powerpoint/2010/main" val="3357652774"/>
      </p:ext>
    </p:extLst>
  </p:cSld>
  <p:clrMapOvr>
    <a:masterClrMapping/>
  </p:clrMapOvr>
  <p:transition spd="slow">
    <p:cut/>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b="0" dirty="0" smtClean="0">
                <a:effectLst/>
              </a:rPr>
              <a:t>  </a:t>
            </a:r>
            <a:endParaRPr lang="en-US" dirty="0"/>
          </a:p>
        </p:txBody>
      </p:sp>
      <p:sp>
        <p:nvSpPr>
          <p:cNvPr id="4" name="Rectangle 3"/>
          <p:cNvSpPr/>
          <p:nvPr/>
        </p:nvSpPr>
        <p:spPr>
          <a:xfrm>
            <a:off x="4453217" y="3244334"/>
            <a:ext cx="237566" cy="369332"/>
          </a:xfrm>
          <a:prstGeom prst="rect">
            <a:avLst/>
          </a:prstGeom>
        </p:spPr>
        <p:txBody>
          <a:bodyPr wrap="none">
            <a:spAutoFit/>
          </a:bodyPr>
          <a:lstStyle/>
          <a:p>
            <a:r>
              <a:rPr lang="en-US" dirty="0"/>
              <a:t> </a:t>
            </a:r>
          </a:p>
        </p:txBody>
      </p:sp>
      <p:cxnSp>
        <p:nvCxnSpPr>
          <p:cNvPr id="10" name="Straight Connector 9"/>
          <p:cNvCxnSpPr/>
          <p:nvPr/>
        </p:nvCxnSpPr>
        <p:spPr>
          <a:xfrm flipV="1">
            <a:off x="628650" y="1233714"/>
            <a:ext cx="8269234" cy="45803"/>
          </a:xfrm>
          <a:prstGeom prst="line">
            <a:avLst/>
          </a:prstGeom>
        </p:spPr>
        <p:style>
          <a:lnRef idx="1">
            <a:schemeClr val="accent1"/>
          </a:lnRef>
          <a:fillRef idx="0">
            <a:schemeClr val="accent1"/>
          </a:fillRef>
          <a:effectRef idx="0">
            <a:schemeClr val="accent1"/>
          </a:effectRef>
          <a:fontRef idx="minor">
            <a:schemeClr val="tx1"/>
          </a:fontRef>
        </p:style>
      </p:cxnSp>
      <p:pic>
        <p:nvPicPr>
          <p:cNvPr id="16" name="Picture 15"/>
          <p:cNvPicPr>
            <a:picLocks noChangeAspect="1"/>
          </p:cNvPicPr>
          <p:nvPr/>
        </p:nvPicPr>
        <p:blipFill>
          <a:blip r:embed="rId3"/>
          <a:stretch>
            <a:fillRect/>
          </a:stretch>
        </p:blipFill>
        <p:spPr>
          <a:xfrm>
            <a:off x="90487" y="481012"/>
            <a:ext cx="8963025" cy="5895975"/>
          </a:xfrm>
          <a:prstGeom prst="rect">
            <a:avLst/>
          </a:prstGeom>
        </p:spPr>
      </p:pic>
      <p:sp>
        <p:nvSpPr>
          <p:cNvPr id="7" name="Rectangle 6"/>
          <p:cNvSpPr/>
          <p:nvPr/>
        </p:nvSpPr>
        <p:spPr>
          <a:xfrm>
            <a:off x="628650" y="812800"/>
            <a:ext cx="5607050" cy="304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90487" y="150018"/>
            <a:ext cx="7886700" cy="1325563"/>
          </a:xfrm>
        </p:spPr>
        <p:txBody>
          <a:bodyPr>
            <a:normAutofit/>
          </a:bodyPr>
          <a:lstStyle/>
          <a:p>
            <a:r>
              <a:rPr lang="en-US" sz="4000" b="1" dirty="0" smtClean="0"/>
              <a:t>ED-Related Time Points and Intervals</a:t>
            </a:r>
            <a:endParaRPr lang="en-US" sz="4000" b="1" dirty="0"/>
          </a:p>
        </p:txBody>
      </p:sp>
      <p:cxnSp>
        <p:nvCxnSpPr>
          <p:cNvPr id="17" name="Straight Connector 16"/>
          <p:cNvCxnSpPr/>
          <p:nvPr/>
        </p:nvCxnSpPr>
        <p:spPr>
          <a:xfrm>
            <a:off x="205570" y="1005560"/>
            <a:ext cx="7262030" cy="2314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641079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pic>
        <p:nvPicPr>
          <p:cNvPr id="180" name="Shape 180"/>
          <p:cNvPicPr preferRelativeResize="0"/>
          <p:nvPr/>
        </p:nvPicPr>
        <p:blipFill rotWithShape="1">
          <a:blip r:embed="rId3">
            <a:alphaModFix/>
          </a:blip>
          <a:srcRect t="4734"/>
          <a:stretch/>
        </p:blipFill>
        <p:spPr>
          <a:xfrm>
            <a:off x="1748300" y="0"/>
            <a:ext cx="5086470" cy="6857999"/>
          </a:xfrm>
          <a:prstGeom prst="rect">
            <a:avLst/>
          </a:prstGeom>
          <a:noFill/>
          <a:ln>
            <a:noFill/>
          </a:ln>
        </p:spPr>
      </p:pic>
      <p:pic>
        <p:nvPicPr>
          <p:cNvPr id="184" name="Shape 184"/>
          <p:cNvPicPr preferRelativeResize="0"/>
          <p:nvPr/>
        </p:nvPicPr>
        <p:blipFill>
          <a:blip r:embed="rId4">
            <a:alphaModFix/>
          </a:blip>
          <a:stretch>
            <a:fillRect/>
          </a:stretch>
        </p:blipFill>
        <p:spPr>
          <a:xfrm>
            <a:off x="6970150" y="1016700"/>
            <a:ext cx="1704975" cy="962025"/>
          </a:xfrm>
          <a:prstGeom prst="rect">
            <a:avLst/>
          </a:prstGeom>
          <a:noFill/>
          <a:ln>
            <a:noFill/>
          </a:ln>
        </p:spPr>
      </p:pic>
      <p:sp>
        <p:nvSpPr>
          <p:cNvPr id="29" name="TextBox 28"/>
          <p:cNvSpPr txBox="1"/>
          <p:nvPr/>
        </p:nvSpPr>
        <p:spPr>
          <a:xfrm>
            <a:off x="190500" y="381000"/>
            <a:ext cx="1676400" cy="923330"/>
          </a:xfrm>
          <a:prstGeom prst="rect">
            <a:avLst/>
          </a:prstGeom>
          <a:noFill/>
        </p:spPr>
        <p:txBody>
          <a:bodyPr wrap="square" rtlCol="0">
            <a:spAutoFit/>
          </a:bodyPr>
          <a:lstStyle/>
          <a:p>
            <a:r>
              <a:rPr lang="en-US" b="1" dirty="0" smtClean="0"/>
              <a:t>Storyboard 1 </a:t>
            </a:r>
            <a:r>
              <a:rPr lang="en-US" dirty="0" smtClean="0"/>
              <a:t>Interaction Diagram</a:t>
            </a:r>
            <a:endParaRPr lang="en-US" dirty="0"/>
          </a:p>
        </p:txBody>
      </p:sp>
    </p:spTree>
    <p:extLst>
      <p:ext uri="{BB962C8B-B14F-4D97-AF65-F5344CB8AC3E}">
        <p14:creationId xmlns:p14="http://schemas.microsoft.com/office/powerpoint/2010/main" val="28433705"/>
      </p:ext>
    </p:extLst>
  </p:cSld>
  <p:clrMapOvr>
    <a:masterClrMapping/>
  </p:clrMapOvr>
  <p:transition spd="slow">
    <p:cut/>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pic>
        <p:nvPicPr>
          <p:cNvPr id="180" name="Shape 180"/>
          <p:cNvPicPr preferRelativeResize="0"/>
          <p:nvPr/>
        </p:nvPicPr>
        <p:blipFill rotWithShape="1">
          <a:blip r:embed="rId3">
            <a:alphaModFix/>
          </a:blip>
          <a:srcRect t="4734"/>
          <a:stretch/>
        </p:blipFill>
        <p:spPr>
          <a:xfrm>
            <a:off x="1748300" y="0"/>
            <a:ext cx="5086470" cy="6857999"/>
          </a:xfrm>
          <a:prstGeom prst="rect">
            <a:avLst/>
          </a:prstGeom>
          <a:noFill/>
          <a:ln>
            <a:noFill/>
          </a:ln>
        </p:spPr>
      </p:pic>
      <p:grpSp>
        <p:nvGrpSpPr>
          <p:cNvPr id="181" name="Shape 181"/>
          <p:cNvGrpSpPr/>
          <p:nvPr/>
        </p:nvGrpSpPr>
        <p:grpSpPr>
          <a:xfrm>
            <a:off x="2853250" y="957875"/>
            <a:ext cx="5821875" cy="5523100"/>
            <a:chOff x="2853250" y="957875"/>
            <a:chExt cx="5821875" cy="5523100"/>
          </a:xfrm>
        </p:grpSpPr>
        <p:cxnSp>
          <p:nvCxnSpPr>
            <p:cNvPr id="182" name="Shape 182"/>
            <p:cNvCxnSpPr/>
            <p:nvPr/>
          </p:nvCxnSpPr>
          <p:spPr>
            <a:xfrm rot="10800000" flipH="1">
              <a:off x="5145600" y="1406224"/>
              <a:ext cx="1763400" cy="183000"/>
            </a:xfrm>
            <a:prstGeom prst="straightConnector1">
              <a:avLst/>
            </a:prstGeom>
            <a:noFill/>
            <a:ln w="19050" cap="flat" cmpd="sng">
              <a:solidFill>
                <a:srgbClr val="38761D"/>
              </a:solidFill>
              <a:prstDash val="solid"/>
              <a:round/>
              <a:headEnd type="none" w="lg" len="lg"/>
              <a:tailEnd type="triangle" w="lg" len="lg"/>
            </a:ln>
          </p:spPr>
        </p:cxnSp>
        <p:grpSp>
          <p:nvGrpSpPr>
            <p:cNvPr id="183" name="Shape 183"/>
            <p:cNvGrpSpPr/>
            <p:nvPr/>
          </p:nvGrpSpPr>
          <p:grpSpPr>
            <a:xfrm>
              <a:off x="2853250" y="957875"/>
              <a:ext cx="5821875" cy="5523100"/>
              <a:chOff x="2853250" y="957875"/>
              <a:chExt cx="5821875" cy="5523100"/>
            </a:xfrm>
          </p:grpSpPr>
          <p:pic>
            <p:nvPicPr>
              <p:cNvPr id="184" name="Shape 184"/>
              <p:cNvPicPr preferRelativeResize="0"/>
              <p:nvPr/>
            </p:nvPicPr>
            <p:blipFill>
              <a:blip r:embed="rId4">
                <a:alphaModFix/>
              </a:blip>
              <a:stretch>
                <a:fillRect/>
              </a:stretch>
            </p:blipFill>
            <p:spPr>
              <a:xfrm>
                <a:off x="6970150" y="1016700"/>
                <a:ext cx="1704975" cy="962025"/>
              </a:xfrm>
              <a:prstGeom prst="rect">
                <a:avLst/>
              </a:prstGeom>
              <a:noFill/>
              <a:ln>
                <a:noFill/>
              </a:ln>
            </p:spPr>
          </p:pic>
          <p:cxnSp>
            <p:nvCxnSpPr>
              <p:cNvPr id="185" name="Shape 185"/>
              <p:cNvCxnSpPr/>
              <p:nvPr/>
            </p:nvCxnSpPr>
            <p:spPr>
              <a:xfrm>
                <a:off x="4004750" y="957875"/>
                <a:ext cx="2924700" cy="295499"/>
              </a:xfrm>
              <a:prstGeom prst="straightConnector1">
                <a:avLst/>
              </a:prstGeom>
              <a:noFill/>
              <a:ln w="19050" cap="flat" cmpd="sng">
                <a:solidFill>
                  <a:srgbClr val="38761D"/>
                </a:solidFill>
                <a:prstDash val="solid"/>
                <a:round/>
                <a:headEnd type="none" w="lg" len="lg"/>
                <a:tailEnd type="triangle" w="lg" len="lg"/>
              </a:ln>
            </p:spPr>
          </p:cxnSp>
          <p:cxnSp>
            <p:nvCxnSpPr>
              <p:cNvPr id="186" name="Shape 186"/>
              <p:cNvCxnSpPr/>
              <p:nvPr/>
            </p:nvCxnSpPr>
            <p:spPr>
              <a:xfrm rot="10800000" flipH="1">
                <a:off x="2872725" y="1477674"/>
                <a:ext cx="4026000" cy="518700"/>
              </a:xfrm>
              <a:prstGeom prst="straightConnector1">
                <a:avLst/>
              </a:prstGeom>
              <a:noFill/>
              <a:ln w="19050" cap="flat" cmpd="sng">
                <a:solidFill>
                  <a:srgbClr val="38761D"/>
                </a:solidFill>
                <a:prstDash val="solid"/>
                <a:round/>
                <a:headEnd type="none" w="lg" len="lg"/>
                <a:tailEnd type="triangle" w="lg" len="lg"/>
              </a:ln>
            </p:spPr>
          </p:cxnSp>
          <p:cxnSp>
            <p:nvCxnSpPr>
              <p:cNvPr id="187" name="Shape 187"/>
              <p:cNvCxnSpPr/>
              <p:nvPr/>
            </p:nvCxnSpPr>
            <p:spPr>
              <a:xfrm rot="10800000" flipH="1">
                <a:off x="2872725" y="1599750"/>
                <a:ext cx="4015800" cy="682799"/>
              </a:xfrm>
              <a:prstGeom prst="straightConnector1">
                <a:avLst/>
              </a:prstGeom>
              <a:noFill/>
              <a:ln w="19050" cap="flat" cmpd="sng">
                <a:solidFill>
                  <a:srgbClr val="38761D"/>
                </a:solidFill>
                <a:prstDash val="solid"/>
                <a:round/>
                <a:headEnd type="none" w="lg" len="lg"/>
                <a:tailEnd type="triangle" w="lg" len="lg"/>
              </a:ln>
            </p:spPr>
          </p:cxnSp>
          <p:cxnSp>
            <p:nvCxnSpPr>
              <p:cNvPr id="188" name="Shape 188"/>
              <p:cNvCxnSpPr/>
              <p:nvPr/>
            </p:nvCxnSpPr>
            <p:spPr>
              <a:xfrm rot="10800000" flipH="1">
                <a:off x="2853250" y="1691675"/>
                <a:ext cx="4116900" cy="835499"/>
              </a:xfrm>
              <a:prstGeom prst="straightConnector1">
                <a:avLst/>
              </a:prstGeom>
              <a:noFill/>
              <a:ln w="19050" cap="flat" cmpd="sng">
                <a:solidFill>
                  <a:srgbClr val="38761D"/>
                </a:solidFill>
                <a:prstDash val="solid"/>
                <a:round/>
                <a:headEnd type="none" w="lg" len="lg"/>
                <a:tailEnd type="triangle" w="lg" len="lg"/>
              </a:ln>
            </p:spPr>
          </p:cxnSp>
          <p:cxnSp>
            <p:nvCxnSpPr>
              <p:cNvPr id="189" name="Shape 189"/>
              <p:cNvCxnSpPr/>
              <p:nvPr/>
            </p:nvCxnSpPr>
            <p:spPr>
              <a:xfrm rot="10800000" flipH="1">
                <a:off x="6295275" y="1803750"/>
                <a:ext cx="715499" cy="1281599"/>
              </a:xfrm>
              <a:prstGeom prst="straightConnector1">
                <a:avLst/>
              </a:prstGeom>
              <a:noFill/>
              <a:ln w="19050" cap="flat" cmpd="sng">
                <a:solidFill>
                  <a:srgbClr val="38761D"/>
                </a:solidFill>
                <a:prstDash val="solid"/>
                <a:round/>
                <a:headEnd type="none" w="lg" len="lg"/>
                <a:tailEnd type="triangle" w="lg" len="lg"/>
              </a:ln>
            </p:spPr>
          </p:cxnSp>
          <p:cxnSp>
            <p:nvCxnSpPr>
              <p:cNvPr id="190" name="Shape 190"/>
              <p:cNvCxnSpPr/>
              <p:nvPr/>
            </p:nvCxnSpPr>
            <p:spPr>
              <a:xfrm rot="10800000" flipH="1">
                <a:off x="6328100" y="1854549"/>
                <a:ext cx="764399" cy="1926000"/>
              </a:xfrm>
              <a:prstGeom prst="straightConnector1">
                <a:avLst/>
              </a:prstGeom>
              <a:noFill/>
              <a:ln w="19050" cap="flat" cmpd="sng">
                <a:solidFill>
                  <a:srgbClr val="38761D"/>
                </a:solidFill>
                <a:prstDash val="solid"/>
                <a:round/>
                <a:headEnd type="none" w="lg" len="lg"/>
                <a:tailEnd type="triangle" w="lg" len="lg"/>
              </a:ln>
            </p:spPr>
          </p:cxnSp>
          <p:cxnSp>
            <p:nvCxnSpPr>
              <p:cNvPr id="191" name="Shape 191"/>
              <p:cNvCxnSpPr/>
              <p:nvPr/>
            </p:nvCxnSpPr>
            <p:spPr>
              <a:xfrm rot="10800000" flipH="1">
                <a:off x="6287350" y="1936125"/>
                <a:ext cx="886500" cy="2812500"/>
              </a:xfrm>
              <a:prstGeom prst="straightConnector1">
                <a:avLst/>
              </a:prstGeom>
              <a:noFill/>
              <a:ln w="19050" cap="flat" cmpd="sng">
                <a:solidFill>
                  <a:srgbClr val="38761D"/>
                </a:solidFill>
                <a:prstDash val="solid"/>
                <a:round/>
                <a:headEnd type="none" w="lg" len="lg"/>
                <a:tailEnd type="triangle" w="lg" len="lg"/>
              </a:ln>
            </p:spPr>
          </p:cxnSp>
          <p:cxnSp>
            <p:nvCxnSpPr>
              <p:cNvPr id="192" name="Shape 192"/>
              <p:cNvCxnSpPr/>
              <p:nvPr/>
            </p:nvCxnSpPr>
            <p:spPr>
              <a:xfrm rot="10800000" flipH="1">
                <a:off x="6287350" y="1966674"/>
                <a:ext cx="988499" cy="3138600"/>
              </a:xfrm>
              <a:prstGeom prst="straightConnector1">
                <a:avLst/>
              </a:prstGeom>
              <a:noFill/>
              <a:ln w="19050" cap="flat" cmpd="sng">
                <a:solidFill>
                  <a:srgbClr val="38761D"/>
                </a:solidFill>
                <a:prstDash val="solid"/>
                <a:round/>
                <a:headEnd type="none" w="lg" len="lg"/>
                <a:tailEnd type="triangle" w="lg" len="lg"/>
              </a:ln>
            </p:spPr>
          </p:cxnSp>
          <p:cxnSp>
            <p:nvCxnSpPr>
              <p:cNvPr id="193" name="Shape 193"/>
              <p:cNvCxnSpPr/>
              <p:nvPr/>
            </p:nvCxnSpPr>
            <p:spPr>
              <a:xfrm rot="10800000" flipH="1">
                <a:off x="5146050" y="1834324"/>
                <a:ext cx="1905600" cy="3963900"/>
              </a:xfrm>
              <a:prstGeom prst="straightConnector1">
                <a:avLst/>
              </a:prstGeom>
              <a:noFill/>
              <a:ln w="19050" cap="flat" cmpd="sng">
                <a:solidFill>
                  <a:srgbClr val="38761D"/>
                </a:solidFill>
                <a:prstDash val="solid"/>
                <a:round/>
                <a:headEnd type="none" w="lg" len="lg"/>
                <a:tailEnd type="triangle" w="lg" len="lg"/>
              </a:ln>
            </p:spPr>
          </p:cxnSp>
          <p:cxnSp>
            <p:nvCxnSpPr>
              <p:cNvPr id="194" name="Shape 194"/>
              <p:cNvCxnSpPr/>
              <p:nvPr/>
            </p:nvCxnSpPr>
            <p:spPr>
              <a:xfrm rot="10800000" flipH="1">
                <a:off x="6266975" y="2007375"/>
                <a:ext cx="1090200" cy="4473599"/>
              </a:xfrm>
              <a:prstGeom prst="straightConnector1">
                <a:avLst/>
              </a:prstGeom>
              <a:noFill/>
              <a:ln w="19050" cap="flat" cmpd="sng">
                <a:solidFill>
                  <a:srgbClr val="38761D"/>
                </a:solidFill>
                <a:prstDash val="solid"/>
                <a:round/>
                <a:headEnd type="none" w="lg" len="lg"/>
                <a:tailEnd type="triangle" w="lg" len="lg"/>
              </a:ln>
            </p:spPr>
          </p:cxnSp>
          <p:cxnSp>
            <p:nvCxnSpPr>
              <p:cNvPr id="195" name="Shape 195"/>
              <p:cNvCxnSpPr/>
              <p:nvPr/>
            </p:nvCxnSpPr>
            <p:spPr>
              <a:xfrm rot="10800000" flipH="1">
                <a:off x="6297550" y="1925950"/>
                <a:ext cx="866100" cy="2180699"/>
              </a:xfrm>
              <a:prstGeom prst="straightConnector1">
                <a:avLst/>
              </a:prstGeom>
              <a:noFill/>
              <a:ln w="19050" cap="flat" cmpd="sng">
                <a:solidFill>
                  <a:srgbClr val="38761D"/>
                </a:solidFill>
                <a:prstDash val="solid"/>
                <a:round/>
                <a:headEnd type="none" w="lg" len="lg"/>
                <a:tailEnd type="triangle" w="lg" len="lg"/>
              </a:ln>
            </p:spPr>
          </p:cxnSp>
        </p:grpSp>
      </p:grpSp>
      <p:cxnSp>
        <p:nvCxnSpPr>
          <p:cNvPr id="18" name="Shape 167"/>
          <p:cNvCxnSpPr/>
          <p:nvPr/>
        </p:nvCxnSpPr>
        <p:spPr>
          <a:xfrm>
            <a:off x="3972560" y="853440"/>
            <a:ext cx="751840" cy="60960"/>
          </a:xfrm>
          <a:prstGeom prst="straightConnector1">
            <a:avLst/>
          </a:prstGeom>
          <a:noFill/>
          <a:ln w="19050" cap="flat" cmpd="sng">
            <a:solidFill>
              <a:srgbClr val="FF0000"/>
            </a:solidFill>
            <a:prstDash val="solid"/>
            <a:round/>
            <a:headEnd type="none" w="lg" len="lg"/>
            <a:tailEnd type="triangle" w="lg" len="lg"/>
          </a:ln>
        </p:spPr>
      </p:cxnSp>
      <p:cxnSp>
        <p:nvCxnSpPr>
          <p:cNvPr id="21" name="Shape 167"/>
          <p:cNvCxnSpPr/>
          <p:nvPr/>
        </p:nvCxnSpPr>
        <p:spPr>
          <a:xfrm flipV="1">
            <a:off x="2875280" y="2011680"/>
            <a:ext cx="731520" cy="111760"/>
          </a:xfrm>
          <a:prstGeom prst="straightConnector1">
            <a:avLst/>
          </a:prstGeom>
          <a:noFill/>
          <a:ln w="19050" cap="flat" cmpd="sng">
            <a:solidFill>
              <a:srgbClr val="FF0000"/>
            </a:solidFill>
            <a:prstDash val="solid"/>
            <a:round/>
            <a:headEnd type="none" w="lg" len="lg"/>
            <a:tailEnd type="triangle" w="lg" len="lg"/>
          </a:ln>
        </p:spPr>
      </p:cxnSp>
      <p:cxnSp>
        <p:nvCxnSpPr>
          <p:cNvPr id="22" name="Shape 167"/>
          <p:cNvCxnSpPr/>
          <p:nvPr/>
        </p:nvCxnSpPr>
        <p:spPr>
          <a:xfrm flipV="1">
            <a:off x="2865120" y="1788160"/>
            <a:ext cx="670560" cy="121921"/>
          </a:xfrm>
          <a:prstGeom prst="straightConnector1">
            <a:avLst/>
          </a:prstGeom>
          <a:noFill/>
          <a:ln w="19050" cap="flat" cmpd="sng">
            <a:solidFill>
              <a:srgbClr val="FF0000"/>
            </a:solidFill>
            <a:prstDash val="solid"/>
            <a:round/>
            <a:headEnd type="none" w="lg" len="lg"/>
            <a:tailEnd type="triangle" w="lg" len="lg"/>
          </a:ln>
        </p:spPr>
      </p:cxnSp>
      <p:cxnSp>
        <p:nvCxnSpPr>
          <p:cNvPr id="48" name="Shape 167"/>
          <p:cNvCxnSpPr/>
          <p:nvPr/>
        </p:nvCxnSpPr>
        <p:spPr>
          <a:xfrm flipV="1">
            <a:off x="2854960" y="2326640"/>
            <a:ext cx="670560" cy="121921"/>
          </a:xfrm>
          <a:prstGeom prst="straightConnector1">
            <a:avLst/>
          </a:prstGeom>
          <a:noFill/>
          <a:ln w="19050" cap="flat" cmpd="sng">
            <a:solidFill>
              <a:srgbClr val="FF0000"/>
            </a:solidFill>
            <a:prstDash val="solid"/>
            <a:round/>
            <a:headEnd type="none" w="lg" len="lg"/>
            <a:tailEnd type="triangle" w="lg" len="lg"/>
          </a:ln>
        </p:spPr>
      </p:cxnSp>
      <p:cxnSp>
        <p:nvCxnSpPr>
          <p:cNvPr id="49" name="Shape 167"/>
          <p:cNvCxnSpPr/>
          <p:nvPr/>
        </p:nvCxnSpPr>
        <p:spPr>
          <a:xfrm flipV="1">
            <a:off x="6278880" y="2407920"/>
            <a:ext cx="233680" cy="426722"/>
          </a:xfrm>
          <a:prstGeom prst="straightConnector1">
            <a:avLst/>
          </a:prstGeom>
          <a:noFill/>
          <a:ln w="19050" cap="flat" cmpd="sng">
            <a:solidFill>
              <a:srgbClr val="FF0000"/>
            </a:solidFill>
            <a:prstDash val="solid"/>
            <a:round/>
            <a:headEnd type="none" w="lg" len="lg"/>
            <a:tailEnd type="triangle" w="lg" len="lg"/>
          </a:ln>
        </p:spPr>
      </p:cxnSp>
      <p:cxnSp>
        <p:nvCxnSpPr>
          <p:cNvPr id="51" name="Shape 167"/>
          <p:cNvCxnSpPr/>
          <p:nvPr/>
        </p:nvCxnSpPr>
        <p:spPr>
          <a:xfrm flipV="1">
            <a:off x="5140960" y="5110480"/>
            <a:ext cx="203200" cy="457202"/>
          </a:xfrm>
          <a:prstGeom prst="straightConnector1">
            <a:avLst/>
          </a:prstGeom>
          <a:noFill/>
          <a:ln w="19050" cap="flat" cmpd="sng">
            <a:solidFill>
              <a:srgbClr val="FF0000"/>
            </a:solidFill>
            <a:prstDash val="solid"/>
            <a:round/>
            <a:headEnd type="none" w="lg" len="lg"/>
            <a:tailEnd type="triangle" w="lg" len="lg"/>
          </a:ln>
        </p:spPr>
      </p:cxnSp>
      <p:cxnSp>
        <p:nvCxnSpPr>
          <p:cNvPr id="53" name="Shape 167"/>
          <p:cNvCxnSpPr/>
          <p:nvPr/>
        </p:nvCxnSpPr>
        <p:spPr>
          <a:xfrm flipV="1">
            <a:off x="6278880" y="3261360"/>
            <a:ext cx="203200" cy="457202"/>
          </a:xfrm>
          <a:prstGeom prst="straightConnector1">
            <a:avLst/>
          </a:prstGeom>
          <a:noFill/>
          <a:ln w="19050" cap="flat" cmpd="sng">
            <a:solidFill>
              <a:srgbClr val="FF0000"/>
            </a:solidFill>
            <a:prstDash val="solid"/>
            <a:round/>
            <a:headEnd type="none" w="lg" len="lg"/>
            <a:tailEnd type="triangle" w="lg" len="lg"/>
          </a:ln>
        </p:spPr>
      </p:cxnSp>
      <p:cxnSp>
        <p:nvCxnSpPr>
          <p:cNvPr id="54" name="Shape 167"/>
          <p:cNvCxnSpPr/>
          <p:nvPr/>
        </p:nvCxnSpPr>
        <p:spPr>
          <a:xfrm flipV="1">
            <a:off x="6299200" y="3505200"/>
            <a:ext cx="203200" cy="457202"/>
          </a:xfrm>
          <a:prstGeom prst="straightConnector1">
            <a:avLst/>
          </a:prstGeom>
          <a:noFill/>
          <a:ln w="19050" cap="flat" cmpd="sng">
            <a:solidFill>
              <a:srgbClr val="FF0000"/>
            </a:solidFill>
            <a:prstDash val="solid"/>
            <a:round/>
            <a:headEnd type="none" w="lg" len="lg"/>
            <a:tailEnd type="triangle" w="lg" len="lg"/>
          </a:ln>
        </p:spPr>
      </p:cxnSp>
      <p:cxnSp>
        <p:nvCxnSpPr>
          <p:cNvPr id="55" name="Shape 167"/>
          <p:cNvCxnSpPr/>
          <p:nvPr/>
        </p:nvCxnSpPr>
        <p:spPr>
          <a:xfrm flipV="1">
            <a:off x="6289040" y="4053840"/>
            <a:ext cx="162560" cy="508002"/>
          </a:xfrm>
          <a:prstGeom prst="straightConnector1">
            <a:avLst/>
          </a:prstGeom>
          <a:noFill/>
          <a:ln w="19050" cap="flat" cmpd="sng">
            <a:solidFill>
              <a:srgbClr val="FF0000"/>
            </a:solidFill>
            <a:prstDash val="solid"/>
            <a:round/>
            <a:headEnd type="none" w="lg" len="lg"/>
            <a:tailEnd type="triangle" w="lg" len="lg"/>
          </a:ln>
        </p:spPr>
      </p:cxnSp>
      <p:cxnSp>
        <p:nvCxnSpPr>
          <p:cNvPr id="58" name="Shape 167"/>
          <p:cNvCxnSpPr/>
          <p:nvPr/>
        </p:nvCxnSpPr>
        <p:spPr>
          <a:xfrm flipV="1">
            <a:off x="6299200" y="4389120"/>
            <a:ext cx="121920" cy="447042"/>
          </a:xfrm>
          <a:prstGeom prst="straightConnector1">
            <a:avLst/>
          </a:prstGeom>
          <a:noFill/>
          <a:ln w="19050" cap="flat" cmpd="sng">
            <a:solidFill>
              <a:srgbClr val="FF0000"/>
            </a:solidFill>
            <a:prstDash val="solid"/>
            <a:round/>
            <a:headEnd type="none" w="lg" len="lg"/>
            <a:tailEnd type="triangle" w="lg" len="lg"/>
          </a:ln>
        </p:spPr>
      </p:cxnSp>
      <p:cxnSp>
        <p:nvCxnSpPr>
          <p:cNvPr id="60" name="Shape 167"/>
          <p:cNvCxnSpPr/>
          <p:nvPr/>
        </p:nvCxnSpPr>
        <p:spPr>
          <a:xfrm flipV="1">
            <a:off x="6258560" y="5699760"/>
            <a:ext cx="152400" cy="548642"/>
          </a:xfrm>
          <a:prstGeom prst="straightConnector1">
            <a:avLst/>
          </a:prstGeom>
          <a:noFill/>
          <a:ln w="19050" cap="flat" cmpd="sng">
            <a:solidFill>
              <a:srgbClr val="FF0000"/>
            </a:solidFill>
            <a:prstDash val="solid"/>
            <a:round/>
            <a:headEnd type="none" w="lg" len="lg"/>
            <a:tailEnd type="triangle" w="lg" len="lg"/>
          </a:ln>
        </p:spPr>
      </p:cxnSp>
      <p:sp>
        <p:nvSpPr>
          <p:cNvPr id="62" name="TextBox 61"/>
          <p:cNvSpPr txBox="1"/>
          <p:nvPr/>
        </p:nvSpPr>
        <p:spPr>
          <a:xfrm>
            <a:off x="190500" y="381000"/>
            <a:ext cx="1676400" cy="923330"/>
          </a:xfrm>
          <a:prstGeom prst="rect">
            <a:avLst/>
          </a:prstGeom>
          <a:noFill/>
        </p:spPr>
        <p:txBody>
          <a:bodyPr wrap="square" rtlCol="0">
            <a:spAutoFit/>
          </a:bodyPr>
          <a:lstStyle/>
          <a:p>
            <a:r>
              <a:rPr lang="en-US" b="1" dirty="0" smtClean="0"/>
              <a:t>Storyboard 1 </a:t>
            </a:r>
            <a:r>
              <a:rPr lang="en-US" dirty="0" smtClean="0"/>
              <a:t>Interaction Diagram</a:t>
            </a:r>
            <a:endParaRPr lang="en-US" dirty="0"/>
          </a:p>
        </p:txBody>
      </p:sp>
    </p:spTree>
    <p:extLst>
      <p:ext uri="{BB962C8B-B14F-4D97-AF65-F5344CB8AC3E}">
        <p14:creationId xmlns:p14="http://schemas.microsoft.com/office/powerpoint/2010/main" val="3577258416"/>
      </p:ext>
    </p:extLst>
  </p:cSld>
  <p:clrMapOvr>
    <a:masterClrMapping/>
  </p:clrMapOvr>
  <p:transition spd="slow">
    <p:cut/>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3" name="Picture 2" descr="FIgure2_20150905.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8527" y="1402080"/>
            <a:ext cx="7574501" cy="4947920"/>
          </a:xfrm>
          <a:prstGeom prst="rect">
            <a:avLst/>
          </a:prstGeom>
        </p:spPr>
      </p:pic>
      <p:cxnSp>
        <p:nvCxnSpPr>
          <p:cNvPr id="214" name="Shape 214"/>
          <p:cNvCxnSpPr/>
          <p:nvPr/>
        </p:nvCxnSpPr>
        <p:spPr>
          <a:xfrm>
            <a:off x="7215825" y="-11825"/>
            <a:ext cx="272400" cy="1596899"/>
          </a:xfrm>
          <a:prstGeom prst="straightConnector1">
            <a:avLst/>
          </a:prstGeom>
          <a:noFill/>
          <a:ln w="19050" cap="flat" cmpd="sng">
            <a:solidFill>
              <a:srgbClr val="38761D"/>
            </a:solidFill>
            <a:prstDash val="solid"/>
            <a:round/>
            <a:headEnd type="none" w="lg" len="lg"/>
            <a:tailEnd type="triangle" w="lg" len="lg"/>
          </a:ln>
        </p:spPr>
      </p:cxnSp>
      <p:cxnSp>
        <p:nvCxnSpPr>
          <p:cNvPr id="215" name="Shape 215"/>
          <p:cNvCxnSpPr/>
          <p:nvPr/>
        </p:nvCxnSpPr>
        <p:spPr>
          <a:xfrm flipH="1">
            <a:off x="7990417" y="17650"/>
            <a:ext cx="218507" cy="1146517"/>
          </a:xfrm>
          <a:prstGeom prst="straightConnector1">
            <a:avLst/>
          </a:prstGeom>
          <a:noFill/>
          <a:ln w="19050" cap="flat" cmpd="sng">
            <a:solidFill>
              <a:srgbClr val="38761D"/>
            </a:solidFill>
            <a:prstDash val="solid"/>
            <a:round/>
            <a:headEnd type="none" w="lg" len="lg"/>
            <a:tailEnd type="triangle" w="lg" len="lg"/>
          </a:ln>
        </p:spPr>
      </p:cxnSp>
      <p:cxnSp>
        <p:nvCxnSpPr>
          <p:cNvPr id="218" name="Shape 218"/>
          <p:cNvCxnSpPr/>
          <p:nvPr/>
        </p:nvCxnSpPr>
        <p:spPr>
          <a:xfrm flipH="1">
            <a:off x="7694083" y="23650"/>
            <a:ext cx="6742" cy="1352183"/>
          </a:xfrm>
          <a:prstGeom prst="straightConnector1">
            <a:avLst/>
          </a:prstGeom>
          <a:noFill/>
          <a:ln w="19050" cap="flat" cmpd="sng">
            <a:solidFill>
              <a:srgbClr val="38761D"/>
            </a:solidFill>
            <a:prstDash val="solid"/>
            <a:round/>
            <a:headEnd type="none" w="lg" len="lg"/>
            <a:tailEnd type="triangle" w="lg" len="lg"/>
          </a:ln>
        </p:spPr>
      </p:cxnSp>
      <p:cxnSp>
        <p:nvCxnSpPr>
          <p:cNvPr id="49" name="Shape 167"/>
          <p:cNvCxnSpPr/>
          <p:nvPr/>
        </p:nvCxnSpPr>
        <p:spPr>
          <a:xfrm>
            <a:off x="7425267" y="0"/>
            <a:ext cx="99483" cy="941917"/>
          </a:xfrm>
          <a:prstGeom prst="straightConnector1">
            <a:avLst/>
          </a:prstGeom>
          <a:noFill/>
          <a:ln w="19050" cap="flat" cmpd="sng">
            <a:solidFill>
              <a:srgbClr val="FF0000"/>
            </a:solidFill>
            <a:prstDash val="solid"/>
            <a:round/>
            <a:headEnd type="none" w="lg" len="lg"/>
            <a:tailEnd type="triangle" w="lg" len="lg"/>
          </a:ln>
        </p:spPr>
      </p:cxnSp>
      <p:cxnSp>
        <p:nvCxnSpPr>
          <p:cNvPr id="50" name="Shape 167"/>
          <p:cNvCxnSpPr/>
          <p:nvPr/>
        </p:nvCxnSpPr>
        <p:spPr>
          <a:xfrm flipH="1">
            <a:off x="7797800" y="0"/>
            <a:ext cx="152401" cy="1608667"/>
          </a:xfrm>
          <a:prstGeom prst="straightConnector1">
            <a:avLst/>
          </a:prstGeom>
          <a:noFill/>
          <a:ln w="19050" cap="flat" cmpd="sng">
            <a:solidFill>
              <a:srgbClr val="FF0000"/>
            </a:solidFill>
            <a:prstDash val="solid"/>
            <a:round/>
            <a:headEnd type="none" w="lg" len="lg"/>
            <a:tailEnd type="triangle" w="lg" len="lg"/>
          </a:ln>
        </p:spPr>
      </p:cxnSp>
      <p:sp>
        <p:nvSpPr>
          <p:cNvPr id="52" name="TextBox 51"/>
          <p:cNvSpPr txBox="1"/>
          <p:nvPr/>
        </p:nvSpPr>
        <p:spPr>
          <a:xfrm>
            <a:off x="190500" y="381000"/>
            <a:ext cx="1676400" cy="923330"/>
          </a:xfrm>
          <a:prstGeom prst="rect">
            <a:avLst/>
          </a:prstGeom>
          <a:noFill/>
        </p:spPr>
        <p:txBody>
          <a:bodyPr wrap="square" rtlCol="0">
            <a:spAutoFit/>
          </a:bodyPr>
          <a:lstStyle/>
          <a:p>
            <a:r>
              <a:rPr lang="en-US" b="1" dirty="0" smtClean="0"/>
              <a:t>Storyboard 2 </a:t>
            </a:r>
            <a:r>
              <a:rPr lang="en-US" dirty="0" smtClean="0"/>
              <a:t>Interaction Diagram</a:t>
            </a:r>
            <a:endParaRPr lang="en-US" dirty="0"/>
          </a:p>
        </p:txBody>
      </p:sp>
    </p:spTree>
    <p:extLst>
      <p:ext uri="{BB962C8B-B14F-4D97-AF65-F5344CB8AC3E}">
        <p14:creationId xmlns:p14="http://schemas.microsoft.com/office/powerpoint/2010/main" val="65718228"/>
      </p:ext>
    </p:extLst>
  </p:cSld>
  <p:clrMapOvr>
    <a:masterClrMapping/>
  </p:clrMapOvr>
  <p:transition spd="slow">
    <p:cut/>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3" name="Picture 2" descr="FIgure2_20150905.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8527" y="1402080"/>
            <a:ext cx="7574501" cy="4947920"/>
          </a:xfrm>
          <a:prstGeom prst="rect">
            <a:avLst/>
          </a:prstGeom>
        </p:spPr>
      </p:pic>
      <p:cxnSp>
        <p:nvCxnSpPr>
          <p:cNvPr id="214" name="Shape 214"/>
          <p:cNvCxnSpPr/>
          <p:nvPr/>
        </p:nvCxnSpPr>
        <p:spPr>
          <a:xfrm>
            <a:off x="7215825" y="-11825"/>
            <a:ext cx="272400" cy="1596899"/>
          </a:xfrm>
          <a:prstGeom prst="straightConnector1">
            <a:avLst/>
          </a:prstGeom>
          <a:noFill/>
          <a:ln w="19050" cap="flat" cmpd="sng">
            <a:solidFill>
              <a:srgbClr val="38761D"/>
            </a:solidFill>
            <a:prstDash val="solid"/>
            <a:round/>
            <a:headEnd type="none" w="lg" len="lg"/>
            <a:tailEnd type="triangle" w="lg" len="lg"/>
          </a:ln>
        </p:spPr>
      </p:cxnSp>
      <p:cxnSp>
        <p:nvCxnSpPr>
          <p:cNvPr id="215" name="Shape 215"/>
          <p:cNvCxnSpPr/>
          <p:nvPr/>
        </p:nvCxnSpPr>
        <p:spPr>
          <a:xfrm flipH="1">
            <a:off x="7990417" y="17650"/>
            <a:ext cx="218507" cy="1146517"/>
          </a:xfrm>
          <a:prstGeom prst="straightConnector1">
            <a:avLst/>
          </a:prstGeom>
          <a:noFill/>
          <a:ln w="19050" cap="flat" cmpd="sng">
            <a:solidFill>
              <a:srgbClr val="38761D"/>
            </a:solidFill>
            <a:prstDash val="solid"/>
            <a:round/>
            <a:headEnd type="none" w="lg" len="lg"/>
            <a:tailEnd type="triangle" w="lg" len="lg"/>
          </a:ln>
        </p:spPr>
      </p:cxnSp>
      <p:cxnSp>
        <p:nvCxnSpPr>
          <p:cNvPr id="218" name="Shape 218"/>
          <p:cNvCxnSpPr/>
          <p:nvPr/>
        </p:nvCxnSpPr>
        <p:spPr>
          <a:xfrm flipH="1">
            <a:off x="7694083" y="23650"/>
            <a:ext cx="6742" cy="1352183"/>
          </a:xfrm>
          <a:prstGeom prst="straightConnector1">
            <a:avLst/>
          </a:prstGeom>
          <a:noFill/>
          <a:ln w="19050" cap="flat" cmpd="sng">
            <a:solidFill>
              <a:srgbClr val="38761D"/>
            </a:solidFill>
            <a:prstDash val="solid"/>
            <a:round/>
            <a:headEnd type="none" w="lg" len="lg"/>
            <a:tailEnd type="triangle" w="lg" len="lg"/>
          </a:ln>
        </p:spPr>
      </p:cxnSp>
      <p:cxnSp>
        <p:nvCxnSpPr>
          <p:cNvPr id="17" name="Shape 167"/>
          <p:cNvCxnSpPr/>
          <p:nvPr/>
        </p:nvCxnSpPr>
        <p:spPr>
          <a:xfrm>
            <a:off x="5599853" y="3159760"/>
            <a:ext cx="1451187" cy="0"/>
          </a:xfrm>
          <a:prstGeom prst="straightConnector1">
            <a:avLst/>
          </a:prstGeom>
          <a:noFill/>
          <a:ln w="19050" cap="flat" cmpd="sng">
            <a:solidFill>
              <a:srgbClr val="FF0000"/>
            </a:solidFill>
            <a:prstDash val="solid"/>
            <a:round/>
            <a:headEnd type="none" w="lg" len="lg"/>
            <a:tailEnd type="triangle" w="lg" len="lg"/>
          </a:ln>
        </p:spPr>
      </p:cxnSp>
      <p:cxnSp>
        <p:nvCxnSpPr>
          <p:cNvPr id="22" name="Shape 167"/>
          <p:cNvCxnSpPr/>
          <p:nvPr/>
        </p:nvCxnSpPr>
        <p:spPr>
          <a:xfrm>
            <a:off x="3517053" y="4196080"/>
            <a:ext cx="1308947" cy="0"/>
          </a:xfrm>
          <a:prstGeom prst="straightConnector1">
            <a:avLst/>
          </a:prstGeom>
          <a:noFill/>
          <a:ln w="19050" cap="flat" cmpd="sng">
            <a:solidFill>
              <a:srgbClr val="FF0000"/>
            </a:solidFill>
            <a:prstDash val="solid"/>
            <a:round/>
            <a:headEnd type="none" w="lg" len="lg"/>
            <a:tailEnd type="triangle" w="lg" len="lg"/>
          </a:ln>
        </p:spPr>
      </p:cxnSp>
      <p:cxnSp>
        <p:nvCxnSpPr>
          <p:cNvPr id="24" name="Shape 167"/>
          <p:cNvCxnSpPr/>
          <p:nvPr/>
        </p:nvCxnSpPr>
        <p:spPr>
          <a:xfrm>
            <a:off x="3476413" y="5577840"/>
            <a:ext cx="1349587" cy="0"/>
          </a:xfrm>
          <a:prstGeom prst="straightConnector1">
            <a:avLst/>
          </a:prstGeom>
          <a:noFill/>
          <a:ln w="19050" cap="flat" cmpd="sng">
            <a:solidFill>
              <a:srgbClr val="FF0000"/>
            </a:solidFill>
            <a:prstDash val="solid"/>
            <a:round/>
            <a:headEnd type="none" w="lg" len="lg"/>
            <a:tailEnd type="triangle" w="lg" len="lg"/>
          </a:ln>
        </p:spPr>
      </p:cxnSp>
      <p:pic>
        <p:nvPicPr>
          <p:cNvPr id="26" name="Picture 25"/>
          <p:cNvPicPr>
            <a:picLocks noChangeAspect="1"/>
          </p:cNvPicPr>
          <p:nvPr/>
        </p:nvPicPr>
        <p:blipFill>
          <a:blip r:embed="rId4"/>
          <a:stretch>
            <a:fillRect/>
          </a:stretch>
        </p:blipFill>
        <p:spPr>
          <a:xfrm>
            <a:off x="2549737" y="306918"/>
            <a:ext cx="1724406" cy="1112520"/>
          </a:xfrm>
          <a:prstGeom prst="rect">
            <a:avLst/>
          </a:prstGeom>
        </p:spPr>
      </p:pic>
      <p:cxnSp>
        <p:nvCxnSpPr>
          <p:cNvPr id="49" name="Shape 167"/>
          <p:cNvCxnSpPr/>
          <p:nvPr/>
        </p:nvCxnSpPr>
        <p:spPr>
          <a:xfrm>
            <a:off x="7425267" y="0"/>
            <a:ext cx="99483" cy="941917"/>
          </a:xfrm>
          <a:prstGeom prst="straightConnector1">
            <a:avLst/>
          </a:prstGeom>
          <a:noFill/>
          <a:ln w="19050" cap="flat" cmpd="sng">
            <a:solidFill>
              <a:srgbClr val="FF0000"/>
            </a:solidFill>
            <a:prstDash val="solid"/>
            <a:round/>
            <a:headEnd type="none" w="lg" len="lg"/>
            <a:tailEnd type="triangle" w="lg" len="lg"/>
          </a:ln>
        </p:spPr>
      </p:cxnSp>
      <p:cxnSp>
        <p:nvCxnSpPr>
          <p:cNvPr id="50" name="Shape 167"/>
          <p:cNvCxnSpPr/>
          <p:nvPr/>
        </p:nvCxnSpPr>
        <p:spPr>
          <a:xfrm flipH="1">
            <a:off x="7797800" y="0"/>
            <a:ext cx="152401" cy="1608667"/>
          </a:xfrm>
          <a:prstGeom prst="straightConnector1">
            <a:avLst/>
          </a:prstGeom>
          <a:noFill/>
          <a:ln w="19050" cap="flat" cmpd="sng">
            <a:solidFill>
              <a:srgbClr val="FF0000"/>
            </a:solidFill>
            <a:prstDash val="solid"/>
            <a:round/>
            <a:headEnd type="none" w="lg" len="lg"/>
            <a:tailEnd type="triangle" w="lg" len="lg"/>
          </a:ln>
        </p:spPr>
      </p:cxnSp>
      <p:sp>
        <p:nvSpPr>
          <p:cNvPr id="52" name="TextBox 51"/>
          <p:cNvSpPr txBox="1"/>
          <p:nvPr/>
        </p:nvSpPr>
        <p:spPr>
          <a:xfrm>
            <a:off x="190500" y="381000"/>
            <a:ext cx="1676400" cy="923330"/>
          </a:xfrm>
          <a:prstGeom prst="rect">
            <a:avLst/>
          </a:prstGeom>
          <a:noFill/>
        </p:spPr>
        <p:txBody>
          <a:bodyPr wrap="square" rtlCol="0">
            <a:spAutoFit/>
          </a:bodyPr>
          <a:lstStyle/>
          <a:p>
            <a:r>
              <a:rPr lang="en-US" b="1" dirty="0" smtClean="0"/>
              <a:t>Storyboard 2 </a:t>
            </a:r>
            <a:r>
              <a:rPr lang="en-US" dirty="0" smtClean="0"/>
              <a:t>Interaction Diagram</a:t>
            </a:r>
            <a:endParaRPr lang="en-US" dirty="0"/>
          </a:p>
        </p:txBody>
      </p:sp>
    </p:spTree>
    <p:extLst>
      <p:ext uri="{BB962C8B-B14F-4D97-AF65-F5344CB8AC3E}">
        <p14:creationId xmlns:p14="http://schemas.microsoft.com/office/powerpoint/2010/main" val="265607671"/>
      </p:ext>
    </p:extLst>
  </p:cSld>
  <p:clrMapOvr>
    <a:masterClrMapping/>
  </p:clrMapOvr>
  <p:transition spd="slow">
    <p:cut/>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304799" y="198168"/>
            <a:ext cx="8476343" cy="102103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smtClean="0"/>
              <a:t>Storyboard 2 Workflow Measures</a:t>
            </a:r>
            <a:endParaRPr lang="en-US" sz="4000" dirty="0"/>
          </a:p>
        </p:txBody>
      </p:sp>
      <p:cxnSp>
        <p:nvCxnSpPr>
          <p:cNvPr id="5" name="Straight Connector 4"/>
          <p:cNvCxnSpPr/>
          <p:nvPr/>
        </p:nvCxnSpPr>
        <p:spPr>
          <a:xfrm>
            <a:off x="713570" y="1235974"/>
            <a:ext cx="7801780"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Shape 227"/>
          <p:cNvSpPr txBox="1">
            <a:spLocks noGrp="1"/>
          </p:cNvSpPr>
          <p:nvPr>
            <p:ph idx="1"/>
          </p:nvPr>
        </p:nvSpPr>
        <p:spPr>
          <a:xfrm>
            <a:off x="628650" y="1825625"/>
            <a:ext cx="7886700" cy="4351338"/>
          </a:xfrm>
          <a:prstGeom prst="rect">
            <a:avLst/>
          </a:prstGeom>
          <a:noFill/>
          <a:ln>
            <a:noFill/>
          </a:ln>
        </p:spPr>
        <p:txBody>
          <a:bodyPr lIns="91425" tIns="45700" rIns="91425" bIns="45700" anchor="t" anchorCtr="0">
            <a:noAutofit/>
          </a:bodyPr>
          <a:lstStyle/>
          <a:p>
            <a:pPr marL="228600" marR="0" lvl="0" indent="-228600" algn="l" rtl="0">
              <a:lnSpc>
                <a:spcPct val="90000"/>
              </a:lnSpc>
              <a:spcBef>
                <a:spcPts val="0"/>
              </a:spcBef>
              <a:buClr>
                <a:schemeClr val="dk1"/>
              </a:buClr>
              <a:buSzPct val="100000"/>
              <a:buFont typeface="Arial"/>
              <a:buChar char="•"/>
            </a:pPr>
            <a:r>
              <a:rPr lang="en-US" sz="2800" b="0" i="0" u="none" strike="noStrike" cap="none" baseline="0">
                <a:solidFill>
                  <a:schemeClr val="dk1"/>
                </a:solidFill>
                <a:latin typeface="Calibri"/>
                <a:ea typeface="Calibri"/>
                <a:cs typeface="Calibri"/>
                <a:sym typeface="Calibri"/>
              </a:rPr>
              <a:t>  </a:t>
            </a:r>
          </a:p>
        </p:txBody>
      </p:sp>
      <p:sp>
        <p:nvSpPr>
          <p:cNvPr id="7" name="Shape 228"/>
          <p:cNvSpPr/>
          <p:nvPr/>
        </p:nvSpPr>
        <p:spPr>
          <a:xfrm>
            <a:off x="4453217" y="3244333"/>
            <a:ext cx="237599" cy="36929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800" b="0" i="0" u="none" strike="noStrike" cap="none" baseline="0">
                <a:solidFill>
                  <a:schemeClr val="dk1"/>
                </a:solidFill>
                <a:latin typeface="Calibri"/>
                <a:ea typeface="Calibri"/>
                <a:cs typeface="Calibri"/>
                <a:sym typeface="Calibri"/>
              </a:rPr>
              <a:t> </a:t>
            </a:r>
          </a:p>
        </p:txBody>
      </p:sp>
      <p:pic>
        <p:nvPicPr>
          <p:cNvPr id="8" name="Shape 229"/>
          <p:cNvPicPr preferRelativeResize="0"/>
          <p:nvPr/>
        </p:nvPicPr>
        <p:blipFill rotWithShape="1">
          <a:blip r:embed="rId3">
            <a:alphaModFix/>
          </a:blip>
          <a:srcRect l="1369" t="20609" r="1495"/>
          <a:stretch/>
        </p:blipFill>
        <p:spPr>
          <a:xfrm>
            <a:off x="-29100" y="1825625"/>
            <a:ext cx="9202199" cy="4947299"/>
          </a:xfrm>
          <a:prstGeom prst="rect">
            <a:avLst/>
          </a:prstGeom>
          <a:noFill/>
          <a:ln>
            <a:noFill/>
          </a:ln>
        </p:spPr>
      </p:pic>
      <p:sp>
        <p:nvSpPr>
          <p:cNvPr id="9" name="Shape 230"/>
          <p:cNvSpPr/>
          <p:nvPr/>
        </p:nvSpPr>
        <p:spPr>
          <a:xfrm>
            <a:off x="7760706" y="1554480"/>
            <a:ext cx="1383294" cy="589280"/>
          </a:xfrm>
          <a:prstGeom prst="rect">
            <a:avLst/>
          </a:prstGeom>
          <a:solidFill>
            <a:schemeClr val="lt1"/>
          </a:solidFill>
          <a:ln w="19050" cap="flat" cmpd="sng">
            <a:solidFill>
              <a:schemeClr val="lt1"/>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0" name="Shape 241"/>
          <p:cNvSpPr/>
          <p:nvPr/>
        </p:nvSpPr>
        <p:spPr>
          <a:xfrm>
            <a:off x="0" y="5257800"/>
            <a:ext cx="9144000" cy="1681480"/>
          </a:xfrm>
          <a:prstGeom prst="rect">
            <a:avLst/>
          </a:prstGeom>
          <a:solidFill>
            <a:schemeClr val="lt1"/>
          </a:solidFill>
          <a:ln w="19050" cap="flat" cmpd="sng">
            <a:solidFill>
              <a:schemeClr val="lt1"/>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1" name="Shape 151"/>
          <p:cNvSpPr/>
          <p:nvPr/>
        </p:nvSpPr>
        <p:spPr>
          <a:xfrm rot="5400000">
            <a:off x="3873299" y="2555441"/>
            <a:ext cx="358540" cy="5890260"/>
          </a:xfrm>
          <a:prstGeom prst="rightBrace">
            <a:avLst>
              <a:gd name="adj1" fmla="val 8333"/>
              <a:gd name="adj2" fmla="val 52796"/>
            </a:avLst>
          </a:prstGeom>
          <a:noFill/>
          <a:ln w="38100" cap="flat" cmpd="sng">
            <a:solidFill>
              <a:schemeClr val="accent6"/>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2" name="Shape 152"/>
          <p:cNvSpPr/>
          <p:nvPr/>
        </p:nvSpPr>
        <p:spPr>
          <a:xfrm rot="5400000">
            <a:off x="7370972" y="5085187"/>
            <a:ext cx="318108" cy="836054"/>
          </a:xfrm>
          <a:prstGeom prst="rightBrace">
            <a:avLst>
              <a:gd name="adj1" fmla="val 15264"/>
              <a:gd name="adj2" fmla="val 52796"/>
            </a:avLst>
          </a:prstGeom>
          <a:noFill/>
          <a:ln w="38100" cap="flat" cmpd="sng">
            <a:solidFill>
              <a:schemeClr val="accent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3" name="Shape 154"/>
          <p:cNvSpPr/>
          <p:nvPr/>
        </p:nvSpPr>
        <p:spPr>
          <a:xfrm rot="5400000">
            <a:off x="8063871" y="5245728"/>
            <a:ext cx="359760" cy="536304"/>
          </a:xfrm>
          <a:prstGeom prst="rightBrace">
            <a:avLst>
              <a:gd name="adj1" fmla="val 8333"/>
              <a:gd name="adj2" fmla="val 52796"/>
            </a:avLst>
          </a:prstGeom>
          <a:noFill/>
          <a:ln w="38100" cap="flat" cmpd="sng">
            <a:solidFill>
              <a:schemeClr val="tx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4" name="Shape 153"/>
          <p:cNvSpPr txBox="1"/>
          <p:nvPr/>
        </p:nvSpPr>
        <p:spPr>
          <a:xfrm>
            <a:off x="3596640" y="5786120"/>
            <a:ext cx="1371600" cy="480344"/>
          </a:xfrm>
          <a:prstGeom prst="rect">
            <a:avLst/>
          </a:prstGeom>
          <a:noFill/>
          <a:ln>
            <a:noFill/>
          </a:ln>
        </p:spPr>
        <p:txBody>
          <a:bodyPr lIns="91425" tIns="91425" rIns="91425" bIns="91425" anchor="t" anchorCtr="0">
            <a:noAutofit/>
          </a:bodyPr>
          <a:lstStyle/>
          <a:p>
            <a:pPr>
              <a:spcBef>
                <a:spcPts val="0"/>
              </a:spcBef>
              <a:buNone/>
            </a:pPr>
            <a:r>
              <a:rPr lang="en-US" sz="1400" dirty="0"/>
              <a:t>Arrival to Admission</a:t>
            </a:r>
          </a:p>
        </p:txBody>
      </p:sp>
      <p:sp>
        <p:nvSpPr>
          <p:cNvPr id="15" name="Shape 155"/>
          <p:cNvSpPr txBox="1"/>
          <p:nvPr/>
        </p:nvSpPr>
        <p:spPr>
          <a:xfrm>
            <a:off x="6826485" y="5801360"/>
            <a:ext cx="1199915" cy="581234"/>
          </a:xfrm>
          <a:prstGeom prst="rect">
            <a:avLst/>
          </a:prstGeom>
          <a:noFill/>
          <a:ln>
            <a:noFill/>
          </a:ln>
        </p:spPr>
        <p:txBody>
          <a:bodyPr lIns="91425" tIns="91425" rIns="91425" bIns="91425" anchor="t" anchorCtr="0">
            <a:noAutofit/>
          </a:bodyPr>
          <a:lstStyle/>
          <a:p>
            <a:pPr rtl="0">
              <a:spcBef>
                <a:spcPts val="0"/>
              </a:spcBef>
              <a:buNone/>
            </a:pPr>
            <a:r>
              <a:rPr lang="en-US" sz="1400" dirty="0"/>
              <a:t>Admission to Candidate Bed</a:t>
            </a:r>
          </a:p>
          <a:p>
            <a:pPr lvl="0" rtl="0">
              <a:spcBef>
                <a:spcPts val="0"/>
              </a:spcBef>
              <a:buNone/>
            </a:pPr>
            <a:endParaRPr sz="1400" dirty="0"/>
          </a:p>
        </p:txBody>
      </p:sp>
      <p:sp>
        <p:nvSpPr>
          <p:cNvPr id="16" name="Shape 156"/>
          <p:cNvSpPr txBox="1"/>
          <p:nvPr/>
        </p:nvSpPr>
        <p:spPr>
          <a:xfrm>
            <a:off x="7985760" y="5791200"/>
            <a:ext cx="1158240" cy="981439"/>
          </a:xfrm>
          <a:prstGeom prst="rect">
            <a:avLst/>
          </a:prstGeom>
          <a:noFill/>
          <a:ln>
            <a:noFill/>
          </a:ln>
        </p:spPr>
        <p:txBody>
          <a:bodyPr lIns="91425" tIns="91425" rIns="91425" bIns="91425" anchor="t" anchorCtr="0">
            <a:noAutofit/>
          </a:bodyPr>
          <a:lstStyle/>
          <a:p>
            <a:pPr lvl="0" rtl="0">
              <a:spcBef>
                <a:spcPts val="0"/>
              </a:spcBef>
              <a:buNone/>
            </a:pPr>
            <a:r>
              <a:rPr lang="en-US" sz="1400" dirty="0"/>
              <a:t>Candidate Bed to Arrival as Inpatient</a:t>
            </a:r>
          </a:p>
        </p:txBody>
      </p:sp>
      <p:sp>
        <p:nvSpPr>
          <p:cNvPr id="17" name="Shape 230"/>
          <p:cNvSpPr/>
          <p:nvPr/>
        </p:nvSpPr>
        <p:spPr>
          <a:xfrm>
            <a:off x="0" y="4711700"/>
            <a:ext cx="825500" cy="581660"/>
          </a:xfrm>
          <a:prstGeom prst="rect">
            <a:avLst/>
          </a:prstGeom>
          <a:solidFill>
            <a:schemeClr val="lt1"/>
          </a:solidFill>
          <a:ln w="19050" cap="flat" cmpd="sng">
            <a:solidFill>
              <a:schemeClr val="lt1"/>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Tree>
    <p:extLst>
      <p:ext uri="{BB962C8B-B14F-4D97-AF65-F5344CB8AC3E}">
        <p14:creationId xmlns:p14="http://schemas.microsoft.com/office/powerpoint/2010/main" val="19944229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Shape 227"/>
          <p:cNvSpPr txBox="1">
            <a:spLocks noGrp="1"/>
          </p:cNvSpPr>
          <p:nvPr>
            <p:ph type="body" idx="1"/>
          </p:nvPr>
        </p:nvSpPr>
        <p:spPr>
          <a:xfrm>
            <a:off x="628650" y="1825625"/>
            <a:ext cx="7886700" cy="4351199"/>
          </a:xfrm>
          <a:prstGeom prst="rect">
            <a:avLst/>
          </a:prstGeom>
          <a:noFill/>
          <a:ln>
            <a:noFill/>
          </a:ln>
        </p:spPr>
        <p:txBody>
          <a:bodyPr lIns="91425" tIns="45700" rIns="91425" bIns="45700" anchor="t" anchorCtr="0">
            <a:noAutofit/>
          </a:bodyPr>
          <a:lstStyle/>
          <a:p>
            <a:pPr marL="228600" marR="0" lvl="0" indent="-228600" algn="l" rtl="0">
              <a:lnSpc>
                <a:spcPct val="90000"/>
              </a:lnSpc>
              <a:spcBef>
                <a:spcPts val="0"/>
              </a:spcBef>
              <a:buClr>
                <a:schemeClr val="dk1"/>
              </a:buClr>
              <a:buSzPct val="100000"/>
              <a:buFont typeface="Arial"/>
              <a:buChar char="•"/>
            </a:pPr>
            <a:r>
              <a:rPr lang="en-US" sz="2800" b="0" i="0" u="none" strike="noStrike" cap="none" baseline="0">
                <a:solidFill>
                  <a:schemeClr val="dk1"/>
                </a:solidFill>
                <a:latin typeface="Calibri"/>
                <a:ea typeface="Calibri"/>
                <a:cs typeface="Calibri"/>
                <a:sym typeface="Calibri"/>
              </a:rPr>
              <a:t>  </a:t>
            </a:r>
          </a:p>
        </p:txBody>
      </p:sp>
      <p:sp>
        <p:nvSpPr>
          <p:cNvPr id="228" name="Shape 228"/>
          <p:cNvSpPr/>
          <p:nvPr/>
        </p:nvSpPr>
        <p:spPr>
          <a:xfrm>
            <a:off x="4453217" y="3244333"/>
            <a:ext cx="237599" cy="36929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800" b="0" i="0" u="none" strike="noStrike" cap="none" baseline="0">
                <a:solidFill>
                  <a:schemeClr val="dk1"/>
                </a:solidFill>
                <a:latin typeface="Calibri"/>
                <a:ea typeface="Calibri"/>
                <a:cs typeface="Calibri"/>
                <a:sym typeface="Calibri"/>
              </a:rPr>
              <a:t> </a:t>
            </a:r>
          </a:p>
        </p:txBody>
      </p:sp>
      <p:pic>
        <p:nvPicPr>
          <p:cNvPr id="229" name="Shape 229"/>
          <p:cNvPicPr preferRelativeResize="0"/>
          <p:nvPr/>
        </p:nvPicPr>
        <p:blipFill rotWithShape="1">
          <a:blip r:embed="rId3">
            <a:alphaModFix/>
          </a:blip>
          <a:srcRect l="1369" t="20609" r="1495"/>
          <a:stretch/>
        </p:blipFill>
        <p:spPr>
          <a:xfrm>
            <a:off x="-29100" y="1825625"/>
            <a:ext cx="9202199" cy="4947299"/>
          </a:xfrm>
          <a:prstGeom prst="rect">
            <a:avLst/>
          </a:prstGeom>
          <a:noFill/>
          <a:ln>
            <a:noFill/>
          </a:ln>
        </p:spPr>
      </p:pic>
      <p:sp>
        <p:nvSpPr>
          <p:cNvPr id="230" name="Shape 230"/>
          <p:cNvSpPr/>
          <p:nvPr/>
        </p:nvSpPr>
        <p:spPr>
          <a:xfrm>
            <a:off x="7760706" y="1554480"/>
            <a:ext cx="1383294" cy="589280"/>
          </a:xfrm>
          <a:prstGeom prst="rect">
            <a:avLst/>
          </a:prstGeom>
          <a:solidFill>
            <a:schemeClr val="lt1"/>
          </a:solidFill>
          <a:ln w="19050" cap="flat" cmpd="sng">
            <a:solidFill>
              <a:schemeClr val="lt1"/>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241" name="Shape 241"/>
          <p:cNvSpPr/>
          <p:nvPr/>
        </p:nvSpPr>
        <p:spPr>
          <a:xfrm>
            <a:off x="0" y="5257800"/>
            <a:ext cx="9144000" cy="1681480"/>
          </a:xfrm>
          <a:prstGeom prst="rect">
            <a:avLst/>
          </a:prstGeom>
          <a:solidFill>
            <a:schemeClr val="lt1"/>
          </a:solidFill>
          <a:ln w="19050" cap="flat" cmpd="sng">
            <a:solidFill>
              <a:schemeClr val="lt1"/>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7" name="Shape 151"/>
          <p:cNvSpPr/>
          <p:nvPr/>
        </p:nvSpPr>
        <p:spPr>
          <a:xfrm rot="5400000">
            <a:off x="3873299" y="2555441"/>
            <a:ext cx="358540" cy="5890260"/>
          </a:xfrm>
          <a:prstGeom prst="rightBrace">
            <a:avLst>
              <a:gd name="adj1" fmla="val 8333"/>
              <a:gd name="adj2" fmla="val 52796"/>
            </a:avLst>
          </a:prstGeom>
          <a:noFill/>
          <a:ln w="38100" cap="flat" cmpd="sng">
            <a:solidFill>
              <a:schemeClr val="accent6"/>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8" name="Shape 152"/>
          <p:cNvSpPr/>
          <p:nvPr/>
        </p:nvSpPr>
        <p:spPr>
          <a:xfrm rot="5400000">
            <a:off x="7370972" y="5085187"/>
            <a:ext cx="318108" cy="836054"/>
          </a:xfrm>
          <a:prstGeom prst="rightBrace">
            <a:avLst>
              <a:gd name="adj1" fmla="val 15264"/>
              <a:gd name="adj2" fmla="val 52796"/>
            </a:avLst>
          </a:prstGeom>
          <a:noFill/>
          <a:ln w="38100" cap="flat" cmpd="sng">
            <a:solidFill>
              <a:schemeClr val="accent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9" name="Shape 154"/>
          <p:cNvSpPr/>
          <p:nvPr/>
        </p:nvSpPr>
        <p:spPr>
          <a:xfrm rot="5400000">
            <a:off x="8063871" y="5245728"/>
            <a:ext cx="359760" cy="536304"/>
          </a:xfrm>
          <a:prstGeom prst="rightBrace">
            <a:avLst>
              <a:gd name="adj1" fmla="val 8333"/>
              <a:gd name="adj2" fmla="val 52796"/>
            </a:avLst>
          </a:prstGeom>
          <a:noFill/>
          <a:ln w="38100" cap="flat" cmpd="sng">
            <a:solidFill>
              <a:schemeClr val="tx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21" name="Shape 153"/>
          <p:cNvSpPr txBox="1"/>
          <p:nvPr/>
        </p:nvSpPr>
        <p:spPr>
          <a:xfrm>
            <a:off x="3596640" y="5786120"/>
            <a:ext cx="1371600" cy="480344"/>
          </a:xfrm>
          <a:prstGeom prst="rect">
            <a:avLst/>
          </a:prstGeom>
          <a:noFill/>
          <a:ln>
            <a:noFill/>
          </a:ln>
        </p:spPr>
        <p:txBody>
          <a:bodyPr lIns="91425" tIns="91425" rIns="91425" bIns="91425" anchor="t" anchorCtr="0">
            <a:noAutofit/>
          </a:bodyPr>
          <a:lstStyle/>
          <a:p>
            <a:pPr>
              <a:spcBef>
                <a:spcPts val="0"/>
              </a:spcBef>
              <a:buNone/>
            </a:pPr>
            <a:r>
              <a:rPr lang="en-US" sz="1400" dirty="0"/>
              <a:t>Arrival to Admission</a:t>
            </a:r>
          </a:p>
        </p:txBody>
      </p:sp>
      <p:sp>
        <p:nvSpPr>
          <p:cNvPr id="22" name="Shape 155"/>
          <p:cNvSpPr txBox="1"/>
          <p:nvPr/>
        </p:nvSpPr>
        <p:spPr>
          <a:xfrm>
            <a:off x="6826485" y="5801360"/>
            <a:ext cx="1199915" cy="581234"/>
          </a:xfrm>
          <a:prstGeom prst="rect">
            <a:avLst/>
          </a:prstGeom>
          <a:noFill/>
          <a:ln>
            <a:noFill/>
          </a:ln>
        </p:spPr>
        <p:txBody>
          <a:bodyPr lIns="91425" tIns="91425" rIns="91425" bIns="91425" anchor="t" anchorCtr="0">
            <a:noAutofit/>
          </a:bodyPr>
          <a:lstStyle/>
          <a:p>
            <a:pPr rtl="0">
              <a:spcBef>
                <a:spcPts val="0"/>
              </a:spcBef>
              <a:buNone/>
            </a:pPr>
            <a:r>
              <a:rPr lang="en-US" sz="1400" dirty="0"/>
              <a:t>Admission to Candidate Bed</a:t>
            </a:r>
          </a:p>
          <a:p>
            <a:pPr lvl="0" rtl="0">
              <a:spcBef>
                <a:spcPts val="0"/>
              </a:spcBef>
              <a:buNone/>
            </a:pPr>
            <a:endParaRPr sz="1400" dirty="0"/>
          </a:p>
        </p:txBody>
      </p:sp>
      <p:sp>
        <p:nvSpPr>
          <p:cNvPr id="23" name="Shape 156"/>
          <p:cNvSpPr txBox="1"/>
          <p:nvPr/>
        </p:nvSpPr>
        <p:spPr>
          <a:xfrm>
            <a:off x="7985760" y="5791200"/>
            <a:ext cx="1158240" cy="981439"/>
          </a:xfrm>
          <a:prstGeom prst="rect">
            <a:avLst/>
          </a:prstGeom>
          <a:noFill/>
          <a:ln>
            <a:noFill/>
          </a:ln>
        </p:spPr>
        <p:txBody>
          <a:bodyPr lIns="91425" tIns="91425" rIns="91425" bIns="91425" anchor="t" anchorCtr="0">
            <a:noAutofit/>
          </a:bodyPr>
          <a:lstStyle/>
          <a:p>
            <a:pPr lvl="0" rtl="0">
              <a:spcBef>
                <a:spcPts val="0"/>
              </a:spcBef>
              <a:buNone/>
            </a:pPr>
            <a:r>
              <a:rPr lang="en-US" sz="1400" dirty="0"/>
              <a:t>Candidate Bed to Arrival as Inpatient</a:t>
            </a:r>
          </a:p>
        </p:txBody>
      </p:sp>
      <p:sp>
        <p:nvSpPr>
          <p:cNvPr id="56" name="Shape 230"/>
          <p:cNvSpPr/>
          <p:nvPr/>
        </p:nvSpPr>
        <p:spPr>
          <a:xfrm>
            <a:off x="0" y="4711700"/>
            <a:ext cx="825500" cy="581660"/>
          </a:xfrm>
          <a:prstGeom prst="rect">
            <a:avLst/>
          </a:prstGeom>
          <a:solidFill>
            <a:schemeClr val="lt1"/>
          </a:solidFill>
          <a:ln w="19050" cap="flat" cmpd="sng">
            <a:solidFill>
              <a:schemeClr val="lt1"/>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cxnSp>
        <p:nvCxnSpPr>
          <p:cNvPr id="14" name="Shape 236"/>
          <p:cNvCxnSpPr>
            <a:endCxn id="25" idx="1"/>
          </p:cNvCxnSpPr>
          <p:nvPr/>
        </p:nvCxnSpPr>
        <p:spPr>
          <a:xfrm>
            <a:off x="1295401" y="393700"/>
            <a:ext cx="1803399" cy="6867"/>
          </a:xfrm>
          <a:prstGeom prst="straightConnector1">
            <a:avLst/>
          </a:prstGeom>
          <a:noFill/>
          <a:ln w="19050" cap="flat" cmpd="sng">
            <a:solidFill>
              <a:srgbClr val="9900FF"/>
            </a:solidFill>
            <a:prstDash val="solid"/>
            <a:round/>
            <a:headEnd type="none" w="lg" len="lg"/>
            <a:tailEnd type="triangle" w="lg" len="lg"/>
          </a:ln>
        </p:spPr>
      </p:cxnSp>
      <p:cxnSp>
        <p:nvCxnSpPr>
          <p:cNvPr id="16" name="Shape 236"/>
          <p:cNvCxnSpPr/>
          <p:nvPr/>
        </p:nvCxnSpPr>
        <p:spPr>
          <a:xfrm flipH="1">
            <a:off x="6146800" y="419100"/>
            <a:ext cx="1778000" cy="12700"/>
          </a:xfrm>
          <a:prstGeom prst="straightConnector1">
            <a:avLst/>
          </a:prstGeom>
          <a:noFill/>
          <a:ln w="19050" cap="flat" cmpd="sng">
            <a:solidFill>
              <a:srgbClr val="9900FF"/>
            </a:solidFill>
            <a:prstDash val="solid"/>
            <a:round/>
            <a:headEnd type="none" w="lg" len="lg"/>
            <a:tailEnd type="triangle" w="lg" len="lg"/>
          </a:ln>
        </p:spPr>
      </p:cxnSp>
      <p:cxnSp>
        <p:nvCxnSpPr>
          <p:cNvPr id="20" name="Shape 234"/>
          <p:cNvCxnSpPr/>
          <p:nvPr/>
        </p:nvCxnSpPr>
        <p:spPr>
          <a:xfrm>
            <a:off x="1295400" y="1079500"/>
            <a:ext cx="1866900" cy="0"/>
          </a:xfrm>
          <a:prstGeom prst="straightConnector1">
            <a:avLst/>
          </a:prstGeom>
          <a:noFill/>
          <a:ln w="28575" cap="flat" cmpd="sng">
            <a:solidFill>
              <a:schemeClr val="accent6"/>
            </a:solidFill>
            <a:prstDash val="solid"/>
            <a:round/>
            <a:headEnd type="none" w="lg" len="lg"/>
            <a:tailEnd type="triangle" w="lg" len="lg"/>
          </a:ln>
        </p:spPr>
      </p:cxnSp>
      <p:cxnSp>
        <p:nvCxnSpPr>
          <p:cNvPr id="26" name="Shape 234"/>
          <p:cNvCxnSpPr/>
          <p:nvPr/>
        </p:nvCxnSpPr>
        <p:spPr>
          <a:xfrm flipH="1" flipV="1">
            <a:off x="6146800" y="1066800"/>
            <a:ext cx="1828800" cy="38100"/>
          </a:xfrm>
          <a:prstGeom prst="straightConnector1">
            <a:avLst/>
          </a:prstGeom>
          <a:noFill/>
          <a:ln w="28575" cap="flat" cmpd="sng">
            <a:solidFill>
              <a:schemeClr val="accent6"/>
            </a:solidFill>
            <a:prstDash val="solid"/>
            <a:round/>
            <a:headEnd type="none" w="lg" len="lg"/>
            <a:tailEnd type="triangle" w="lg" len="lg"/>
          </a:ln>
        </p:spPr>
      </p:cxnSp>
      <p:sp>
        <p:nvSpPr>
          <p:cNvPr id="25" name="TextBox 24"/>
          <p:cNvSpPr txBox="1"/>
          <p:nvPr/>
        </p:nvSpPr>
        <p:spPr>
          <a:xfrm>
            <a:off x="3098800" y="215901"/>
            <a:ext cx="2971800" cy="369332"/>
          </a:xfrm>
          <a:prstGeom prst="rect">
            <a:avLst/>
          </a:prstGeom>
          <a:noFill/>
        </p:spPr>
        <p:txBody>
          <a:bodyPr wrap="square" rtlCol="0">
            <a:spAutoFit/>
          </a:bodyPr>
          <a:lstStyle/>
          <a:p>
            <a:pPr algn="ctr"/>
            <a:r>
              <a:rPr lang="en-US" dirty="0" smtClean="0"/>
              <a:t>Storyboard 1+2 transactions</a:t>
            </a:r>
            <a:endParaRPr lang="en-US" dirty="0"/>
          </a:p>
        </p:txBody>
      </p:sp>
      <p:sp>
        <p:nvSpPr>
          <p:cNvPr id="33" name="TextBox 32"/>
          <p:cNvSpPr txBox="1"/>
          <p:nvPr/>
        </p:nvSpPr>
        <p:spPr>
          <a:xfrm>
            <a:off x="3073400" y="901701"/>
            <a:ext cx="3073400" cy="369332"/>
          </a:xfrm>
          <a:prstGeom prst="rect">
            <a:avLst/>
          </a:prstGeom>
          <a:noFill/>
        </p:spPr>
        <p:txBody>
          <a:bodyPr wrap="square" rtlCol="0">
            <a:spAutoFit/>
          </a:bodyPr>
          <a:lstStyle/>
          <a:p>
            <a:pPr algn="ctr"/>
            <a:r>
              <a:rPr lang="en-US" dirty="0" smtClean="0"/>
              <a:t>Storyboard 2 transactions</a:t>
            </a:r>
            <a:endParaRPr lang="en-US" dirty="0"/>
          </a:p>
        </p:txBody>
      </p:sp>
    </p:spTree>
    <p:extLst>
      <p:ext uri="{BB962C8B-B14F-4D97-AF65-F5344CB8AC3E}">
        <p14:creationId xmlns:p14="http://schemas.microsoft.com/office/powerpoint/2010/main" val="2982762103"/>
      </p:ext>
    </p:extLst>
  </p:cSld>
  <p:clrMapOvr>
    <a:masterClrMapping/>
  </p:clrMapOvr>
  <p:transition spd="slow">
    <p:cut/>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Shape 227"/>
          <p:cNvSpPr txBox="1">
            <a:spLocks noGrp="1"/>
          </p:cNvSpPr>
          <p:nvPr>
            <p:ph type="body" idx="1"/>
          </p:nvPr>
        </p:nvSpPr>
        <p:spPr>
          <a:xfrm>
            <a:off x="628650" y="1825625"/>
            <a:ext cx="7886700" cy="4351199"/>
          </a:xfrm>
          <a:prstGeom prst="rect">
            <a:avLst/>
          </a:prstGeom>
          <a:noFill/>
          <a:ln>
            <a:noFill/>
          </a:ln>
        </p:spPr>
        <p:txBody>
          <a:bodyPr lIns="91425" tIns="45700" rIns="91425" bIns="45700" anchor="t" anchorCtr="0">
            <a:noAutofit/>
          </a:bodyPr>
          <a:lstStyle/>
          <a:p>
            <a:pPr marL="228600" marR="0" lvl="0" indent="-228600" algn="l" rtl="0">
              <a:lnSpc>
                <a:spcPct val="90000"/>
              </a:lnSpc>
              <a:spcBef>
                <a:spcPts val="0"/>
              </a:spcBef>
              <a:buClr>
                <a:schemeClr val="dk1"/>
              </a:buClr>
              <a:buSzPct val="100000"/>
              <a:buFont typeface="Arial"/>
              <a:buChar char="•"/>
            </a:pPr>
            <a:r>
              <a:rPr lang="en-US" sz="2800" b="0" i="0" u="none" strike="noStrike" cap="none" baseline="0">
                <a:solidFill>
                  <a:schemeClr val="dk1"/>
                </a:solidFill>
                <a:latin typeface="Calibri"/>
                <a:ea typeface="Calibri"/>
                <a:cs typeface="Calibri"/>
                <a:sym typeface="Calibri"/>
              </a:rPr>
              <a:t>  </a:t>
            </a:r>
          </a:p>
        </p:txBody>
      </p:sp>
      <p:sp>
        <p:nvSpPr>
          <p:cNvPr id="228" name="Shape 228"/>
          <p:cNvSpPr/>
          <p:nvPr/>
        </p:nvSpPr>
        <p:spPr>
          <a:xfrm>
            <a:off x="4453217" y="3244333"/>
            <a:ext cx="237599" cy="36929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800" b="0" i="0" u="none" strike="noStrike" cap="none" baseline="0">
                <a:solidFill>
                  <a:schemeClr val="dk1"/>
                </a:solidFill>
                <a:latin typeface="Calibri"/>
                <a:ea typeface="Calibri"/>
                <a:cs typeface="Calibri"/>
                <a:sym typeface="Calibri"/>
              </a:rPr>
              <a:t> </a:t>
            </a:r>
          </a:p>
        </p:txBody>
      </p:sp>
      <p:pic>
        <p:nvPicPr>
          <p:cNvPr id="229" name="Shape 229"/>
          <p:cNvPicPr preferRelativeResize="0"/>
          <p:nvPr/>
        </p:nvPicPr>
        <p:blipFill rotWithShape="1">
          <a:blip r:embed="rId3">
            <a:alphaModFix/>
          </a:blip>
          <a:srcRect l="1369" t="20609" r="1495"/>
          <a:stretch/>
        </p:blipFill>
        <p:spPr>
          <a:xfrm>
            <a:off x="-29100" y="1825625"/>
            <a:ext cx="9202199" cy="4947299"/>
          </a:xfrm>
          <a:prstGeom prst="rect">
            <a:avLst/>
          </a:prstGeom>
          <a:noFill/>
          <a:ln>
            <a:noFill/>
          </a:ln>
        </p:spPr>
      </p:pic>
      <p:sp>
        <p:nvSpPr>
          <p:cNvPr id="230" name="Shape 230"/>
          <p:cNvSpPr/>
          <p:nvPr/>
        </p:nvSpPr>
        <p:spPr>
          <a:xfrm>
            <a:off x="7760706" y="1554480"/>
            <a:ext cx="1383294" cy="589280"/>
          </a:xfrm>
          <a:prstGeom prst="rect">
            <a:avLst/>
          </a:prstGeom>
          <a:solidFill>
            <a:schemeClr val="lt1"/>
          </a:solidFill>
          <a:ln w="19050" cap="flat" cmpd="sng">
            <a:solidFill>
              <a:schemeClr val="lt1"/>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cxnSp>
        <p:nvCxnSpPr>
          <p:cNvPr id="231" name="Shape 231"/>
          <p:cNvCxnSpPr/>
          <p:nvPr/>
        </p:nvCxnSpPr>
        <p:spPr>
          <a:xfrm flipH="1">
            <a:off x="4053764" y="393700"/>
            <a:ext cx="3886" cy="4103659"/>
          </a:xfrm>
          <a:prstGeom prst="straightConnector1">
            <a:avLst/>
          </a:prstGeom>
          <a:noFill/>
          <a:ln w="28575" cap="flat" cmpd="sng">
            <a:solidFill>
              <a:schemeClr val="accent6"/>
            </a:solidFill>
            <a:prstDash val="solid"/>
            <a:round/>
            <a:headEnd type="none" w="lg" len="lg"/>
            <a:tailEnd type="triangle" w="lg" len="lg"/>
          </a:ln>
        </p:spPr>
      </p:cxnSp>
      <p:sp>
        <p:nvSpPr>
          <p:cNvPr id="232" name="Shape 232"/>
          <p:cNvSpPr txBox="1"/>
          <p:nvPr/>
        </p:nvSpPr>
        <p:spPr>
          <a:xfrm rot="-5400000">
            <a:off x="2821928" y="810270"/>
            <a:ext cx="2031999" cy="411455"/>
          </a:xfrm>
          <a:prstGeom prst="rect">
            <a:avLst/>
          </a:prstGeom>
          <a:noFill/>
          <a:ln>
            <a:noFill/>
          </a:ln>
        </p:spPr>
        <p:txBody>
          <a:bodyPr lIns="91425" tIns="91425" rIns="91425" bIns="91425" anchor="t" anchorCtr="0">
            <a:noAutofit/>
          </a:bodyPr>
          <a:lstStyle/>
          <a:p>
            <a:pPr>
              <a:spcBef>
                <a:spcPts val="0"/>
              </a:spcBef>
              <a:buNone/>
            </a:pPr>
            <a:r>
              <a:rPr lang="en-US" sz="1200" dirty="0"/>
              <a:t>ORU^R30^ORU_R30</a:t>
            </a:r>
          </a:p>
        </p:txBody>
      </p:sp>
      <p:sp>
        <p:nvSpPr>
          <p:cNvPr id="233" name="Shape 233"/>
          <p:cNvSpPr txBox="1"/>
          <p:nvPr/>
        </p:nvSpPr>
        <p:spPr>
          <a:xfrm rot="-5400000">
            <a:off x="1143076" y="1010995"/>
            <a:ext cx="1727051" cy="314958"/>
          </a:xfrm>
          <a:prstGeom prst="rect">
            <a:avLst/>
          </a:prstGeom>
          <a:noFill/>
          <a:ln>
            <a:noFill/>
          </a:ln>
        </p:spPr>
        <p:txBody>
          <a:bodyPr lIns="91425" tIns="91425" rIns="91425" bIns="91425" anchor="t" anchorCtr="0">
            <a:noAutofit/>
          </a:bodyPr>
          <a:lstStyle/>
          <a:p>
            <a:pPr lvl="0" rtl="0">
              <a:spcBef>
                <a:spcPts val="0"/>
              </a:spcBef>
              <a:buNone/>
            </a:pPr>
            <a:r>
              <a:rPr lang="en-US" sz="1200" dirty="0"/>
              <a:t>ADT^A54^ADT_A54</a:t>
            </a:r>
          </a:p>
        </p:txBody>
      </p:sp>
      <p:cxnSp>
        <p:nvCxnSpPr>
          <p:cNvPr id="234" name="Shape 234"/>
          <p:cNvCxnSpPr/>
          <p:nvPr/>
        </p:nvCxnSpPr>
        <p:spPr>
          <a:xfrm flipH="1">
            <a:off x="2176624" y="374650"/>
            <a:ext cx="20476" cy="4108524"/>
          </a:xfrm>
          <a:prstGeom prst="straightConnector1">
            <a:avLst/>
          </a:prstGeom>
          <a:noFill/>
          <a:ln w="28575" cap="flat" cmpd="sng">
            <a:solidFill>
              <a:schemeClr val="accent6"/>
            </a:solidFill>
            <a:prstDash val="solid"/>
            <a:round/>
            <a:headEnd type="none" w="lg" len="lg"/>
            <a:tailEnd type="triangle" w="lg" len="lg"/>
          </a:ln>
        </p:spPr>
      </p:cxnSp>
      <p:sp>
        <p:nvSpPr>
          <p:cNvPr id="235" name="Shape 235"/>
          <p:cNvSpPr txBox="1"/>
          <p:nvPr/>
        </p:nvSpPr>
        <p:spPr>
          <a:xfrm rot="-5400000">
            <a:off x="176899" y="949056"/>
            <a:ext cx="1798321" cy="367566"/>
          </a:xfrm>
          <a:prstGeom prst="rect">
            <a:avLst/>
          </a:prstGeom>
          <a:noFill/>
          <a:ln>
            <a:noFill/>
          </a:ln>
        </p:spPr>
        <p:txBody>
          <a:bodyPr lIns="91425" tIns="91425" rIns="91425" bIns="91425" anchor="t" anchorCtr="0">
            <a:noAutofit/>
          </a:bodyPr>
          <a:lstStyle/>
          <a:p>
            <a:pPr>
              <a:spcBef>
                <a:spcPts val="0"/>
              </a:spcBef>
              <a:buNone/>
            </a:pPr>
            <a:r>
              <a:rPr lang="en-US" sz="1200" dirty="0"/>
              <a:t>ADT^ADT04^ADT_ADT01</a:t>
            </a:r>
          </a:p>
        </p:txBody>
      </p:sp>
      <p:cxnSp>
        <p:nvCxnSpPr>
          <p:cNvPr id="236" name="Shape 236"/>
          <p:cNvCxnSpPr/>
          <p:nvPr/>
        </p:nvCxnSpPr>
        <p:spPr>
          <a:xfrm flipH="1">
            <a:off x="1273699" y="393700"/>
            <a:ext cx="21701" cy="4125149"/>
          </a:xfrm>
          <a:prstGeom prst="straightConnector1">
            <a:avLst/>
          </a:prstGeom>
          <a:noFill/>
          <a:ln w="19050" cap="flat" cmpd="sng">
            <a:solidFill>
              <a:srgbClr val="9900FF"/>
            </a:solidFill>
            <a:prstDash val="solid"/>
            <a:round/>
            <a:headEnd type="none" w="lg" len="lg"/>
            <a:tailEnd type="triangle" w="lg" len="lg"/>
          </a:ln>
        </p:spPr>
      </p:cxnSp>
      <p:cxnSp>
        <p:nvCxnSpPr>
          <p:cNvPr id="237" name="Shape 237"/>
          <p:cNvCxnSpPr/>
          <p:nvPr/>
        </p:nvCxnSpPr>
        <p:spPr>
          <a:xfrm flipH="1">
            <a:off x="5581650" y="381000"/>
            <a:ext cx="6350" cy="1828800"/>
          </a:xfrm>
          <a:prstGeom prst="straightConnector1">
            <a:avLst/>
          </a:prstGeom>
          <a:noFill/>
          <a:ln w="19050" cap="flat" cmpd="sng">
            <a:solidFill>
              <a:srgbClr val="9900FF"/>
            </a:solidFill>
            <a:prstDash val="solid"/>
            <a:round/>
            <a:headEnd type="none" w="lg" len="lg"/>
            <a:tailEnd type="diamond" w="lg" len="lg"/>
          </a:ln>
        </p:spPr>
      </p:cxnSp>
      <p:sp>
        <p:nvSpPr>
          <p:cNvPr id="238" name="Shape 238"/>
          <p:cNvSpPr txBox="1"/>
          <p:nvPr/>
        </p:nvSpPr>
        <p:spPr>
          <a:xfrm rot="-5400000">
            <a:off x="4323131" y="922068"/>
            <a:ext cx="1854551" cy="365313"/>
          </a:xfrm>
          <a:prstGeom prst="rect">
            <a:avLst/>
          </a:prstGeom>
          <a:noFill/>
          <a:ln>
            <a:noFill/>
          </a:ln>
        </p:spPr>
        <p:txBody>
          <a:bodyPr lIns="91425" tIns="91425" rIns="91425" bIns="91425" anchor="t" anchorCtr="0">
            <a:noAutofit/>
          </a:bodyPr>
          <a:lstStyle/>
          <a:p>
            <a:pPr>
              <a:spcBef>
                <a:spcPts val="0"/>
              </a:spcBef>
              <a:buNone/>
            </a:pPr>
            <a:r>
              <a:rPr lang="en-US" sz="1200" dirty="0"/>
              <a:t>ADT^A14^</a:t>
            </a:r>
            <a:r>
              <a:rPr lang="en-US" sz="1200" dirty="0" smtClean="0"/>
              <a:t>ADT_A05</a:t>
            </a:r>
          </a:p>
          <a:p>
            <a:pPr>
              <a:spcBef>
                <a:spcPts val="0"/>
              </a:spcBef>
              <a:buNone/>
            </a:pPr>
            <a:r>
              <a:rPr lang="en-US" sz="1200" dirty="0" smtClean="0"/>
              <a:t> (heads up)</a:t>
            </a:r>
            <a:endParaRPr lang="en-US" sz="1200" dirty="0"/>
          </a:p>
        </p:txBody>
      </p:sp>
      <p:sp>
        <p:nvSpPr>
          <p:cNvPr id="239" name="Shape 239"/>
          <p:cNvSpPr txBox="1"/>
          <p:nvPr/>
        </p:nvSpPr>
        <p:spPr>
          <a:xfrm rot="-5400000">
            <a:off x="7333752" y="844049"/>
            <a:ext cx="2019299" cy="331202"/>
          </a:xfrm>
          <a:prstGeom prst="rect">
            <a:avLst/>
          </a:prstGeom>
          <a:noFill/>
          <a:ln>
            <a:noFill/>
          </a:ln>
        </p:spPr>
        <p:txBody>
          <a:bodyPr lIns="91425" tIns="91425" rIns="91425" bIns="91425" anchor="t" anchorCtr="0">
            <a:noAutofit/>
          </a:bodyPr>
          <a:lstStyle/>
          <a:p>
            <a:pPr>
              <a:spcBef>
                <a:spcPts val="0"/>
              </a:spcBef>
              <a:buNone/>
            </a:pPr>
            <a:r>
              <a:rPr lang="en-US" sz="1200" dirty="0"/>
              <a:t>ADT^A09^ADT_A09</a:t>
            </a:r>
          </a:p>
        </p:txBody>
      </p:sp>
      <p:cxnSp>
        <p:nvCxnSpPr>
          <p:cNvPr id="240" name="Shape 240"/>
          <p:cNvCxnSpPr/>
          <p:nvPr/>
        </p:nvCxnSpPr>
        <p:spPr>
          <a:xfrm flipH="1">
            <a:off x="8515351" y="381000"/>
            <a:ext cx="25399" cy="3842375"/>
          </a:xfrm>
          <a:prstGeom prst="straightConnector1">
            <a:avLst/>
          </a:prstGeom>
          <a:noFill/>
          <a:ln w="28575" cap="flat" cmpd="sng">
            <a:solidFill>
              <a:schemeClr val="accent6"/>
            </a:solidFill>
            <a:prstDash val="solid"/>
            <a:round/>
            <a:headEnd type="none" w="lg" len="lg"/>
            <a:tailEnd type="triangle" w="lg" len="lg"/>
          </a:ln>
        </p:spPr>
      </p:cxnSp>
      <p:sp>
        <p:nvSpPr>
          <p:cNvPr id="241" name="Shape 241"/>
          <p:cNvSpPr/>
          <p:nvPr/>
        </p:nvSpPr>
        <p:spPr>
          <a:xfrm>
            <a:off x="0" y="5283200"/>
            <a:ext cx="9144000" cy="1656080"/>
          </a:xfrm>
          <a:prstGeom prst="rect">
            <a:avLst/>
          </a:prstGeom>
          <a:solidFill>
            <a:schemeClr val="lt1"/>
          </a:solidFill>
          <a:ln w="19050" cap="flat" cmpd="sng">
            <a:solidFill>
              <a:schemeClr val="lt1"/>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7" name="Shape 151"/>
          <p:cNvSpPr/>
          <p:nvPr/>
        </p:nvSpPr>
        <p:spPr>
          <a:xfrm rot="5400000">
            <a:off x="3873299" y="2555441"/>
            <a:ext cx="358540" cy="5890260"/>
          </a:xfrm>
          <a:prstGeom prst="rightBrace">
            <a:avLst>
              <a:gd name="adj1" fmla="val 8333"/>
              <a:gd name="adj2" fmla="val 52796"/>
            </a:avLst>
          </a:prstGeom>
          <a:noFill/>
          <a:ln w="38100" cap="flat" cmpd="sng">
            <a:solidFill>
              <a:schemeClr val="accent6"/>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8" name="Shape 152"/>
          <p:cNvSpPr/>
          <p:nvPr/>
        </p:nvSpPr>
        <p:spPr>
          <a:xfrm rot="5400000">
            <a:off x="7370972" y="5085187"/>
            <a:ext cx="318108" cy="836054"/>
          </a:xfrm>
          <a:prstGeom prst="rightBrace">
            <a:avLst>
              <a:gd name="adj1" fmla="val 15264"/>
              <a:gd name="adj2" fmla="val 52796"/>
            </a:avLst>
          </a:prstGeom>
          <a:noFill/>
          <a:ln w="38100" cap="flat" cmpd="sng">
            <a:solidFill>
              <a:schemeClr val="accent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9" name="Shape 154"/>
          <p:cNvSpPr/>
          <p:nvPr/>
        </p:nvSpPr>
        <p:spPr>
          <a:xfrm rot="5400000">
            <a:off x="8063871" y="5245728"/>
            <a:ext cx="359760" cy="536304"/>
          </a:xfrm>
          <a:prstGeom prst="rightBrace">
            <a:avLst>
              <a:gd name="adj1" fmla="val 8333"/>
              <a:gd name="adj2" fmla="val 52796"/>
            </a:avLst>
          </a:prstGeom>
          <a:noFill/>
          <a:ln w="38100" cap="flat" cmpd="sng">
            <a:solidFill>
              <a:schemeClr val="tx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20" name="Shape 238"/>
          <p:cNvSpPr txBox="1"/>
          <p:nvPr/>
        </p:nvSpPr>
        <p:spPr>
          <a:xfrm rot="16200000">
            <a:off x="1895475" y="809624"/>
            <a:ext cx="2031999" cy="412749"/>
          </a:xfrm>
          <a:prstGeom prst="rect">
            <a:avLst/>
          </a:prstGeom>
          <a:noFill/>
          <a:ln>
            <a:noFill/>
          </a:ln>
        </p:spPr>
        <p:txBody>
          <a:bodyPr lIns="91425" tIns="91425" rIns="91425" bIns="91425" anchor="t" anchorCtr="0">
            <a:noAutofit/>
          </a:bodyPr>
          <a:lstStyle/>
          <a:p>
            <a:pPr>
              <a:spcBef>
                <a:spcPts val="0"/>
              </a:spcBef>
              <a:buNone/>
            </a:pPr>
            <a:r>
              <a:rPr lang="en-US" sz="1200" dirty="0"/>
              <a:t>ADT^</a:t>
            </a:r>
            <a:r>
              <a:rPr lang="en-US" sz="1200" dirty="0" smtClean="0"/>
              <a:t>A02^ADT_A02</a:t>
            </a:r>
            <a:endParaRPr lang="en-US" sz="1200" dirty="0"/>
          </a:p>
        </p:txBody>
      </p:sp>
      <p:sp>
        <p:nvSpPr>
          <p:cNvPr id="21" name="Shape 153"/>
          <p:cNvSpPr txBox="1"/>
          <p:nvPr/>
        </p:nvSpPr>
        <p:spPr>
          <a:xfrm>
            <a:off x="3596640" y="5786120"/>
            <a:ext cx="1371600" cy="480344"/>
          </a:xfrm>
          <a:prstGeom prst="rect">
            <a:avLst/>
          </a:prstGeom>
          <a:noFill/>
          <a:ln>
            <a:noFill/>
          </a:ln>
        </p:spPr>
        <p:txBody>
          <a:bodyPr lIns="91425" tIns="91425" rIns="91425" bIns="91425" anchor="t" anchorCtr="0">
            <a:noAutofit/>
          </a:bodyPr>
          <a:lstStyle/>
          <a:p>
            <a:pPr>
              <a:spcBef>
                <a:spcPts val="0"/>
              </a:spcBef>
              <a:buNone/>
            </a:pPr>
            <a:r>
              <a:rPr lang="en-US" sz="1400" dirty="0"/>
              <a:t>Arrival to Admission</a:t>
            </a:r>
          </a:p>
        </p:txBody>
      </p:sp>
      <p:sp>
        <p:nvSpPr>
          <p:cNvPr id="22" name="Shape 155"/>
          <p:cNvSpPr txBox="1"/>
          <p:nvPr/>
        </p:nvSpPr>
        <p:spPr>
          <a:xfrm>
            <a:off x="6826485" y="5801360"/>
            <a:ext cx="1199915" cy="581234"/>
          </a:xfrm>
          <a:prstGeom prst="rect">
            <a:avLst/>
          </a:prstGeom>
          <a:noFill/>
          <a:ln>
            <a:noFill/>
          </a:ln>
        </p:spPr>
        <p:txBody>
          <a:bodyPr lIns="91425" tIns="91425" rIns="91425" bIns="91425" anchor="t" anchorCtr="0">
            <a:noAutofit/>
          </a:bodyPr>
          <a:lstStyle/>
          <a:p>
            <a:pPr rtl="0">
              <a:spcBef>
                <a:spcPts val="0"/>
              </a:spcBef>
              <a:buNone/>
            </a:pPr>
            <a:r>
              <a:rPr lang="en-US" sz="1400" dirty="0"/>
              <a:t>Admission to Candidate Bed</a:t>
            </a:r>
          </a:p>
          <a:p>
            <a:pPr lvl="0" rtl="0">
              <a:spcBef>
                <a:spcPts val="0"/>
              </a:spcBef>
              <a:buNone/>
            </a:pPr>
            <a:endParaRPr sz="1400" dirty="0"/>
          </a:p>
        </p:txBody>
      </p:sp>
      <p:sp>
        <p:nvSpPr>
          <p:cNvPr id="23" name="Shape 156"/>
          <p:cNvSpPr txBox="1"/>
          <p:nvPr/>
        </p:nvSpPr>
        <p:spPr>
          <a:xfrm>
            <a:off x="7985760" y="5791200"/>
            <a:ext cx="1158240" cy="981439"/>
          </a:xfrm>
          <a:prstGeom prst="rect">
            <a:avLst/>
          </a:prstGeom>
          <a:noFill/>
          <a:ln>
            <a:noFill/>
          </a:ln>
        </p:spPr>
        <p:txBody>
          <a:bodyPr lIns="91425" tIns="91425" rIns="91425" bIns="91425" anchor="t" anchorCtr="0">
            <a:noAutofit/>
          </a:bodyPr>
          <a:lstStyle/>
          <a:p>
            <a:pPr lvl="0" rtl="0">
              <a:spcBef>
                <a:spcPts val="0"/>
              </a:spcBef>
              <a:buNone/>
            </a:pPr>
            <a:r>
              <a:rPr lang="en-US" sz="1400" dirty="0"/>
              <a:t>Candidate Bed to Arrival as Inpatient</a:t>
            </a:r>
          </a:p>
        </p:txBody>
      </p:sp>
      <p:cxnSp>
        <p:nvCxnSpPr>
          <p:cNvPr id="24" name="Shape 236"/>
          <p:cNvCxnSpPr/>
          <p:nvPr/>
        </p:nvCxnSpPr>
        <p:spPr>
          <a:xfrm flipH="1">
            <a:off x="3122819" y="381000"/>
            <a:ext cx="1381" cy="4127689"/>
          </a:xfrm>
          <a:prstGeom prst="straightConnector1">
            <a:avLst/>
          </a:prstGeom>
          <a:noFill/>
          <a:ln w="19050" cap="flat" cmpd="sng">
            <a:solidFill>
              <a:srgbClr val="9900FF"/>
            </a:solidFill>
            <a:prstDash val="solid"/>
            <a:round/>
            <a:headEnd type="none" w="lg" len="lg"/>
            <a:tailEnd type="triangle" w="lg" len="lg"/>
          </a:ln>
        </p:spPr>
      </p:cxnSp>
      <p:cxnSp>
        <p:nvCxnSpPr>
          <p:cNvPr id="25" name="Shape 237"/>
          <p:cNvCxnSpPr/>
          <p:nvPr/>
        </p:nvCxnSpPr>
        <p:spPr>
          <a:xfrm flipH="1">
            <a:off x="7054850" y="393700"/>
            <a:ext cx="6350" cy="4070350"/>
          </a:xfrm>
          <a:prstGeom prst="straightConnector1">
            <a:avLst/>
          </a:prstGeom>
          <a:noFill/>
          <a:ln w="19050" cap="flat" cmpd="sng">
            <a:solidFill>
              <a:srgbClr val="9900FF"/>
            </a:solidFill>
            <a:prstDash val="solid"/>
            <a:round/>
            <a:headEnd type="none" w="lg" len="lg"/>
            <a:tailEnd type="triangle" w="lg" len="lg"/>
          </a:ln>
        </p:spPr>
      </p:cxnSp>
      <p:sp>
        <p:nvSpPr>
          <p:cNvPr id="26" name="Shape 238"/>
          <p:cNvSpPr txBox="1"/>
          <p:nvPr/>
        </p:nvSpPr>
        <p:spPr>
          <a:xfrm rot="16200000">
            <a:off x="5729608" y="810894"/>
            <a:ext cx="2019300" cy="397513"/>
          </a:xfrm>
          <a:prstGeom prst="rect">
            <a:avLst/>
          </a:prstGeom>
          <a:noFill/>
          <a:ln>
            <a:noFill/>
          </a:ln>
        </p:spPr>
        <p:txBody>
          <a:bodyPr lIns="91425" tIns="91425" rIns="91425" bIns="91425" anchor="t" anchorCtr="0">
            <a:noAutofit/>
          </a:bodyPr>
          <a:lstStyle/>
          <a:p>
            <a:pPr>
              <a:spcBef>
                <a:spcPts val="0"/>
              </a:spcBef>
              <a:buNone/>
            </a:pPr>
            <a:r>
              <a:rPr lang="en-US" sz="1200" dirty="0"/>
              <a:t>ADT^A14^</a:t>
            </a:r>
            <a:r>
              <a:rPr lang="en-US" sz="1200" dirty="0" smtClean="0"/>
              <a:t>ADT_A05 (admission)</a:t>
            </a:r>
            <a:endParaRPr lang="en-US" sz="1200" dirty="0"/>
          </a:p>
        </p:txBody>
      </p:sp>
      <p:cxnSp>
        <p:nvCxnSpPr>
          <p:cNvPr id="27" name="Shape 237"/>
          <p:cNvCxnSpPr/>
          <p:nvPr/>
        </p:nvCxnSpPr>
        <p:spPr>
          <a:xfrm flipH="1">
            <a:off x="7327900" y="387350"/>
            <a:ext cx="6351" cy="1847850"/>
          </a:xfrm>
          <a:prstGeom prst="straightConnector1">
            <a:avLst/>
          </a:prstGeom>
          <a:noFill/>
          <a:ln w="19050" cap="flat" cmpd="sng">
            <a:solidFill>
              <a:srgbClr val="9900FF"/>
            </a:solidFill>
            <a:prstDash val="solid"/>
            <a:round/>
            <a:headEnd type="none" w="lg" len="lg"/>
            <a:tailEnd type="diamond" w="lg" len="lg"/>
          </a:ln>
        </p:spPr>
      </p:cxnSp>
      <p:sp>
        <p:nvSpPr>
          <p:cNvPr id="31" name="Shape 238"/>
          <p:cNvSpPr txBox="1"/>
          <p:nvPr/>
        </p:nvSpPr>
        <p:spPr>
          <a:xfrm rot="16200000">
            <a:off x="6193160" y="810893"/>
            <a:ext cx="2019300" cy="397513"/>
          </a:xfrm>
          <a:prstGeom prst="rect">
            <a:avLst/>
          </a:prstGeom>
          <a:noFill/>
          <a:ln>
            <a:noFill/>
          </a:ln>
        </p:spPr>
        <p:txBody>
          <a:bodyPr lIns="91425" tIns="91425" rIns="91425" bIns="91425" anchor="t" anchorCtr="0">
            <a:noAutofit/>
          </a:bodyPr>
          <a:lstStyle/>
          <a:p>
            <a:pPr>
              <a:spcBef>
                <a:spcPts val="0"/>
              </a:spcBef>
              <a:buNone/>
            </a:pPr>
            <a:r>
              <a:rPr lang="en-US" sz="1200" dirty="0"/>
              <a:t>ADT^</a:t>
            </a:r>
            <a:r>
              <a:rPr lang="en-US" sz="1200" dirty="0" smtClean="0"/>
              <a:t>A20^ADT_ADT20</a:t>
            </a:r>
            <a:endParaRPr lang="en-US" sz="1200" dirty="0"/>
          </a:p>
        </p:txBody>
      </p:sp>
      <p:cxnSp>
        <p:nvCxnSpPr>
          <p:cNvPr id="40" name="Shape 237"/>
          <p:cNvCxnSpPr/>
          <p:nvPr/>
        </p:nvCxnSpPr>
        <p:spPr>
          <a:xfrm flipH="1">
            <a:off x="7645400" y="387350"/>
            <a:ext cx="12701" cy="1860550"/>
          </a:xfrm>
          <a:prstGeom prst="straightConnector1">
            <a:avLst/>
          </a:prstGeom>
          <a:noFill/>
          <a:ln w="19050" cap="flat" cmpd="sng">
            <a:solidFill>
              <a:srgbClr val="9900FF"/>
            </a:solidFill>
            <a:prstDash val="solid"/>
            <a:round/>
            <a:headEnd type="none" w="lg" len="lg"/>
            <a:tailEnd type="diamond" w="lg" len="lg"/>
          </a:ln>
        </p:spPr>
      </p:cxnSp>
      <p:sp>
        <p:nvSpPr>
          <p:cNvPr id="41" name="Shape 238"/>
          <p:cNvSpPr txBox="1"/>
          <p:nvPr/>
        </p:nvSpPr>
        <p:spPr>
          <a:xfrm rot="16200000">
            <a:off x="6478912" y="810893"/>
            <a:ext cx="2019300" cy="397513"/>
          </a:xfrm>
          <a:prstGeom prst="rect">
            <a:avLst/>
          </a:prstGeom>
          <a:noFill/>
          <a:ln>
            <a:noFill/>
          </a:ln>
        </p:spPr>
        <p:txBody>
          <a:bodyPr lIns="91425" tIns="91425" rIns="91425" bIns="91425" anchor="t" anchorCtr="0">
            <a:noAutofit/>
          </a:bodyPr>
          <a:lstStyle/>
          <a:p>
            <a:pPr>
              <a:spcBef>
                <a:spcPts val="0"/>
              </a:spcBef>
              <a:buNone/>
            </a:pPr>
            <a:r>
              <a:rPr lang="en-US" sz="1200" dirty="0"/>
              <a:t>ADT</a:t>
            </a:r>
            <a:r>
              <a:rPr lang="en-US" sz="1200" dirty="0" smtClean="0"/>
              <a:t>^A15^ADT_ADT15</a:t>
            </a:r>
            <a:endParaRPr lang="en-US" sz="1200" dirty="0"/>
          </a:p>
        </p:txBody>
      </p:sp>
      <p:cxnSp>
        <p:nvCxnSpPr>
          <p:cNvPr id="42" name="Shape 237"/>
          <p:cNvCxnSpPr/>
          <p:nvPr/>
        </p:nvCxnSpPr>
        <p:spPr>
          <a:xfrm flipH="1">
            <a:off x="7970702" y="374650"/>
            <a:ext cx="23948" cy="4095124"/>
          </a:xfrm>
          <a:prstGeom prst="straightConnector1">
            <a:avLst/>
          </a:prstGeom>
          <a:noFill/>
          <a:ln w="19050" cap="flat" cmpd="sng">
            <a:solidFill>
              <a:srgbClr val="9900FF"/>
            </a:solidFill>
            <a:prstDash val="solid"/>
            <a:round/>
            <a:headEnd type="none" w="lg" len="lg"/>
            <a:tailEnd type="triangle" w="lg" len="lg"/>
          </a:ln>
        </p:spPr>
      </p:cxnSp>
      <p:sp>
        <p:nvSpPr>
          <p:cNvPr id="49" name="Shape 238"/>
          <p:cNvSpPr txBox="1"/>
          <p:nvPr/>
        </p:nvSpPr>
        <p:spPr>
          <a:xfrm rot="16200000">
            <a:off x="6796412" y="810893"/>
            <a:ext cx="2019300" cy="397513"/>
          </a:xfrm>
          <a:prstGeom prst="rect">
            <a:avLst/>
          </a:prstGeom>
          <a:noFill/>
          <a:ln>
            <a:noFill/>
          </a:ln>
        </p:spPr>
        <p:txBody>
          <a:bodyPr lIns="91425" tIns="91425" rIns="91425" bIns="91425" anchor="t" anchorCtr="0">
            <a:noAutofit/>
          </a:bodyPr>
          <a:lstStyle/>
          <a:p>
            <a:pPr>
              <a:spcBef>
                <a:spcPts val="0"/>
              </a:spcBef>
              <a:buNone/>
            </a:pPr>
            <a:r>
              <a:rPr lang="en-US" sz="1200" dirty="0"/>
              <a:t>ADT^</a:t>
            </a:r>
            <a:r>
              <a:rPr lang="en-US" sz="1200" dirty="0" smtClean="0"/>
              <a:t>A01^ADT_ADT01</a:t>
            </a:r>
            <a:endParaRPr lang="en-US" sz="1200" dirty="0"/>
          </a:p>
        </p:txBody>
      </p:sp>
      <p:sp>
        <p:nvSpPr>
          <p:cNvPr id="56" name="Shape 230"/>
          <p:cNvSpPr/>
          <p:nvPr/>
        </p:nvSpPr>
        <p:spPr>
          <a:xfrm>
            <a:off x="0" y="4711700"/>
            <a:ext cx="825500" cy="581660"/>
          </a:xfrm>
          <a:prstGeom prst="rect">
            <a:avLst/>
          </a:prstGeom>
          <a:solidFill>
            <a:schemeClr val="lt1"/>
          </a:solidFill>
          <a:ln w="19050" cap="flat" cmpd="sng">
            <a:solidFill>
              <a:schemeClr val="lt1"/>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Tree>
    <p:extLst>
      <p:ext uri="{BB962C8B-B14F-4D97-AF65-F5344CB8AC3E}">
        <p14:creationId xmlns:p14="http://schemas.microsoft.com/office/powerpoint/2010/main" val="2668913423"/>
      </p:ext>
    </p:extLst>
  </p:cSld>
  <p:clrMapOvr>
    <a:masterClrMapping/>
  </p:clrMapOvr>
  <p:transition spd="slow">
    <p:cut/>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Shape 227"/>
          <p:cNvSpPr txBox="1">
            <a:spLocks noGrp="1"/>
          </p:cNvSpPr>
          <p:nvPr>
            <p:ph type="body" idx="1"/>
          </p:nvPr>
        </p:nvSpPr>
        <p:spPr>
          <a:xfrm>
            <a:off x="628650" y="1825625"/>
            <a:ext cx="7886700" cy="4351199"/>
          </a:xfrm>
          <a:prstGeom prst="rect">
            <a:avLst/>
          </a:prstGeom>
          <a:noFill/>
          <a:ln>
            <a:noFill/>
          </a:ln>
        </p:spPr>
        <p:txBody>
          <a:bodyPr lIns="91425" tIns="45700" rIns="91425" bIns="45700" anchor="t" anchorCtr="0">
            <a:noAutofit/>
          </a:bodyPr>
          <a:lstStyle/>
          <a:p>
            <a:pPr marL="228600" marR="0" lvl="0" indent="-228600" algn="l" rtl="0">
              <a:lnSpc>
                <a:spcPct val="90000"/>
              </a:lnSpc>
              <a:spcBef>
                <a:spcPts val="0"/>
              </a:spcBef>
              <a:buClr>
                <a:schemeClr val="dk1"/>
              </a:buClr>
              <a:buSzPct val="100000"/>
              <a:buFont typeface="Arial"/>
              <a:buChar char="•"/>
            </a:pPr>
            <a:r>
              <a:rPr lang="en-US" sz="2800" b="0" i="0" u="none" strike="noStrike" cap="none" baseline="0">
                <a:solidFill>
                  <a:schemeClr val="dk1"/>
                </a:solidFill>
                <a:latin typeface="Calibri"/>
                <a:ea typeface="Calibri"/>
                <a:cs typeface="Calibri"/>
                <a:sym typeface="Calibri"/>
              </a:rPr>
              <a:t>  </a:t>
            </a:r>
          </a:p>
        </p:txBody>
      </p:sp>
      <p:sp>
        <p:nvSpPr>
          <p:cNvPr id="228" name="Shape 228"/>
          <p:cNvSpPr/>
          <p:nvPr/>
        </p:nvSpPr>
        <p:spPr>
          <a:xfrm>
            <a:off x="4453217" y="3244333"/>
            <a:ext cx="237599" cy="36929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800" b="0" i="0" u="none" strike="noStrike" cap="none" baseline="0">
                <a:solidFill>
                  <a:schemeClr val="dk1"/>
                </a:solidFill>
                <a:latin typeface="Calibri"/>
                <a:ea typeface="Calibri"/>
                <a:cs typeface="Calibri"/>
                <a:sym typeface="Calibri"/>
              </a:rPr>
              <a:t> </a:t>
            </a:r>
          </a:p>
        </p:txBody>
      </p:sp>
      <p:pic>
        <p:nvPicPr>
          <p:cNvPr id="229" name="Shape 229"/>
          <p:cNvPicPr preferRelativeResize="0"/>
          <p:nvPr/>
        </p:nvPicPr>
        <p:blipFill rotWithShape="1">
          <a:blip r:embed="rId3">
            <a:alphaModFix/>
          </a:blip>
          <a:srcRect l="1369" t="20609" r="1495"/>
          <a:stretch/>
        </p:blipFill>
        <p:spPr>
          <a:xfrm>
            <a:off x="-29100" y="1825625"/>
            <a:ext cx="9202199" cy="4947299"/>
          </a:xfrm>
          <a:prstGeom prst="rect">
            <a:avLst/>
          </a:prstGeom>
          <a:noFill/>
          <a:ln>
            <a:noFill/>
          </a:ln>
        </p:spPr>
      </p:pic>
      <p:sp>
        <p:nvSpPr>
          <p:cNvPr id="230" name="Shape 230"/>
          <p:cNvSpPr/>
          <p:nvPr/>
        </p:nvSpPr>
        <p:spPr>
          <a:xfrm>
            <a:off x="7760706" y="1554480"/>
            <a:ext cx="1383294" cy="589280"/>
          </a:xfrm>
          <a:prstGeom prst="rect">
            <a:avLst/>
          </a:prstGeom>
          <a:solidFill>
            <a:schemeClr val="lt1"/>
          </a:solidFill>
          <a:ln w="19050" cap="flat" cmpd="sng">
            <a:solidFill>
              <a:schemeClr val="lt1"/>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cxnSp>
        <p:nvCxnSpPr>
          <p:cNvPr id="231" name="Shape 231"/>
          <p:cNvCxnSpPr/>
          <p:nvPr/>
        </p:nvCxnSpPr>
        <p:spPr>
          <a:xfrm flipH="1">
            <a:off x="4053764" y="393700"/>
            <a:ext cx="3886" cy="4103659"/>
          </a:xfrm>
          <a:prstGeom prst="straightConnector1">
            <a:avLst/>
          </a:prstGeom>
          <a:noFill/>
          <a:ln w="28575" cap="flat" cmpd="sng">
            <a:solidFill>
              <a:schemeClr val="accent6"/>
            </a:solidFill>
            <a:prstDash val="solid"/>
            <a:round/>
            <a:headEnd type="none" w="lg" len="lg"/>
            <a:tailEnd type="triangle" w="lg" len="lg"/>
          </a:ln>
        </p:spPr>
      </p:cxnSp>
      <p:sp>
        <p:nvSpPr>
          <p:cNvPr id="232" name="Shape 232"/>
          <p:cNvSpPr txBox="1"/>
          <p:nvPr/>
        </p:nvSpPr>
        <p:spPr>
          <a:xfrm rot="-5400000">
            <a:off x="2821928" y="810270"/>
            <a:ext cx="2031999" cy="411455"/>
          </a:xfrm>
          <a:prstGeom prst="rect">
            <a:avLst/>
          </a:prstGeom>
          <a:noFill/>
          <a:ln>
            <a:noFill/>
          </a:ln>
        </p:spPr>
        <p:txBody>
          <a:bodyPr lIns="91425" tIns="91425" rIns="91425" bIns="91425" anchor="t" anchorCtr="0">
            <a:noAutofit/>
          </a:bodyPr>
          <a:lstStyle/>
          <a:p>
            <a:pPr>
              <a:spcBef>
                <a:spcPts val="0"/>
              </a:spcBef>
              <a:buNone/>
            </a:pPr>
            <a:r>
              <a:rPr lang="en-US" sz="1200" dirty="0"/>
              <a:t>ORU^R30^ORU_R30</a:t>
            </a:r>
          </a:p>
        </p:txBody>
      </p:sp>
      <p:sp>
        <p:nvSpPr>
          <p:cNvPr id="233" name="Shape 233"/>
          <p:cNvSpPr txBox="1"/>
          <p:nvPr/>
        </p:nvSpPr>
        <p:spPr>
          <a:xfrm rot="-5400000">
            <a:off x="1143076" y="1010995"/>
            <a:ext cx="1727051" cy="314958"/>
          </a:xfrm>
          <a:prstGeom prst="rect">
            <a:avLst/>
          </a:prstGeom>
          <a:noFill/>
          <a:ln>
            <a:noFill/>
          </a:ln>
        </p:spPr>
        <p:txBody>
          <a:bodyPr lIns="91425" tIns="91425" rIns="91425" bIns="91425" anchor="t" anchorCtr="0">
            <a:noAutofit/>
          </a:bodyPr>
          <a:lstStyle/>
          <a:p>
            <a:pPr lvl="0" rtl="0">
              <a:spcBef>
                <a:spcPts val="0"/>
              </a:spcBef>
              <a:buNone/>
            </a:pPr>
            <a:r>
              <a:rPr lang="en-US" sz="1200" dirty="0"/>
              <a:t>ADT^A54^ADT_A54</a:t>
            </a:r>
          </a:p>
        </p:txBody>
      </p:sp>
      <p:cxnSp>
        <p:nvCxnSpPr>
          <p:cNvPr id="234" name="Shape 234"/>
          <p:cNvCxnSpPr/>
          <p:nvPr/>
        </p:nvCxnSpPr>
        <p:spPr>
          <a:xfrm flipH="1">
            <a:off x="2176624" y="374650"/>
            <a:ext cx="20476" cy="4108524"/>
          </a:xfrm>
          <a:prstGeom prst="straightConnector1">
            <a:avLst/>
          </a:prstGeom>
          <a:noFill/>
          <a:ln w="28575" cap="flat" cmpd="sng">
            <a:solidFill>
              <a:schemeClr val="accent6"/>
            </a:solidFill>
            <a:prstDash val="solid"/>
            <a:round/>
            <a:headEnd type="none" w="lg" len="lg"/>
            <a:tailEnd type="triangle" w="lg" len="lg"/>
          </a:ln>
        </p:spPr>
      </p:cxnSp>
      <p:sp>
        <p:nvSpPr>
          <p:cNvPr id="235" name="Shape 235"/>
          <p:cNvSpPr txBox="1"/>
          <p:nvPr/>
        </p:nvSpPr>
        <p:spPr>
          <a:xfrm rot="-5400000">
            <a:off x="176899" y="949056"/>
            <a:ext cx="1798321" cy="367566"/>
          </a:xfrm>
          <a:prstGeom prst="rect">
            <a:avLst/>
          </a:prstGeom>
          <a:noFill/>
          <a:ln>
            <a:noFill/>
          </a:ln>
        </p:spPr>
        <p:txBody>
          <a:bodyPr lIns="91425" tIns="91425" rIns="91425" bIns="91425" anchor="t" anchorCtr="0">
            <a:noAutofit/>
          </a:bodyPr>
          <a:lstStyle/>
          <a:p>
            <a:pPr>
              <a:spcBef>
                <a:spcPts val="0"/>
              </a:spcBef>
              <a:buNone/>
            </a:pPr>
            <a:r>
              <a:rPr lang="en-US" sz="1200" dirty="0"/>
              <a:t>ADT^ADT04^ADT_ADT01</a:t>
            </a:r>
          </a:p>
        </p:txBody>
      </p:sp>
      <p:cxnSp>
        <p:nvCxnSpPr>
          <p:cNvPr id="236" name="Shape 236"/>
          <p:cNvCxnSpPr/>
          <p:nvPr/>
        </p:nvCxnSpPr>
        <p:spPr>
          <a:xfrm flipH="1">
            <a:off x="1273699" y="393700"/>
            <a:ext cx="21701" cy="4125149"/>
          </a:xfrm>
          <a:prstGeom prst="straightConnector1">
            <a:avLst/>
          </a:prstGeom>
          <a:noFill/>
          <a:ln w="19050" cap="flat" cmpd="sng">
            <a:solidFill>
              <a:srgbClr val="9900FF"/>
            </a:solidFill>
            <a:prstDash val="solid"/>
            <a:round/>
            <a:headEnd type="none" w="lg" len="lg"/>
            <a:tailEnd type="triangle" w="lg" len="lg"/>
          </a:ln>
        </p:spPr>
      </p:cxnSp>
      <p:cxnSp>
        <p:nvCxnSpPr>
          <p:cNvPr id="237" name="Shape 237"/>
          <p:cNvCxnSpPr/>
          <p:nvPr/>
        </p:nvCxnSpPr>
        <p:spPr>
          <a:xfrm flipH="1">
            <a:off x="5581650" y="381000"/>
            <a:ext cx="6350" cy="1828800"/>
          </a:xfrm>
          <a:prstGeom prst="straightConnector1">
            <a:avLst/>
          </a:prstGeom>
          <a:noFill/>
          <a:ln w="19050" cap="flat" cmpd="sng">
            <a:solidFill>
              <a:srgbClr val="9900FF"/>
            </a:solidFill>
            <a:prstDash val="solid"/>
            <a:round/>
            <a:headEnd type="none" w="lg" len="lg"/>
            <a:tailEnd type="diamond" w="lg" len="lg"/>
          </a:ln>
        </p:spPr>
      </p:cxnSp>
      <p:sp>
        <p:nvSpPr>
          <p:cNvPr id="238" name="Shape 238"/>
          <p:cNvSpPr txBox="1"/>
          <p:nvPr/>
        </p:nvSpPr>
        <p:spPr>
          <a:xfrm rot="-5400000">
            <a:off x="4323131" y="922068"/>
            <a:ext cx="1854551" cy="365313"/>
          </a:xfrm>
          <a:prstGeom prst="rect">
            <a:avLst/>
          </a:prstGeom>
          <a:noFill/>
          <a:ln>
            <a:noFill/>
          </a:ln>
        </p:spPr>
        <p:txBody>
          <a:bodyPr lIns="91425" tIns="91425" rIns="91425" bIns="91425" anchor="t" anchorCtr="0">
            <a:noAutofit/>
          </a:bodyPr>
          <a:lstStyle/>
          <a:p>
            <a:pPr>
              <a:spcBef>
                <a:spcPts val="0"/>
              </a:spcBef>
              <a:buNone/>
            </a:pPr>
            <a:r>
              <a:rPr lang="en-US" sz="1200" dirty="0"/>
              <a:t>ADT^A14^</a:t>
            </a:r>
            <a:r>
              <a:rPr lang="en-US" sz="1200" dirty="0" smtClean="0"/>
              <a:t>ADT_A05</a:t>
            </a:r>
          </a:p>
          <a:p>
            <a:pPr>
              <a:spcBef>
                <a:spcPts val="0"/>
              </a:spcBef>
              <a:buNone/>
            </a:pPr>
            <a:r>
              <a:rPr lang="en-US" sz="1200" dirty="0" smtClean="0"/>
              <a:t> (heads up)</a:t>
            </a:r>
            <a:endParaRPr lang="en-US" sz="1200" dirty="0"/>
          </a:p>
        </p:txBody>
      </p:sp>
      <p:sp>
        <p:nvSpPr>
          <p:cNvPr id="239" name="Shape 239"/>
          <p:cNvSpPr txBox="1"/>
          <p:nvPr/>
        </p:nvSpPr>
        <p:spPr>
          <a:xfrm rot="-5400000">
            <a:off x="7333752" y="844049"/>
            <a:ext cx="2019299" cy="331202"/>
          </a:xfrm>
          <a:prstGeom prst="rect">
            <a:avLst/>
          </a:prstGeom>
          <a:noFill/>
          <a:ln>
            <a:noFill/>
          </a:ln>
        </p:spPr>
        <p:txBody>
          <a:bodyPr lIns="91425" tIns="91425" rIns="91425" bIns="91425" anchor="t" anchorCtr="0">
            <a:noAutofit/>
          </a:bodyPr>
          <a:lstStyle/>
          <a:p>
            <a:pPr>
              <a:spcBef>
                <a:spcPts val="0"/>
              </a:spcBef>
              <a:buNone/>
            </a:pPr>
            <a:r>
              <a:rPr lang="en-US" sz="1200" dirty="0"/>
              <a:t>ADT^A09^ADT_A09</a:t>
            </a:r>
          </a:p>
        </p:txBody>
      </p:sp>
      <p:cxnSp>
        <p:nvCxnSpPr>
          <p:cNvPr id="240" name="Shape 240"/>
          <p:cNvCxnSpPr/>
          <p:nvPr/>
        </p:nvCxnSpPr>
        <p:spPr>
          <a:xfrm flipH="1">
            <a:off x="8515351" y="381000"/>
            <a:ext cx="25399" cy="3842375"/>
          </a:xfrm>
          <a:prstGeom prst="straightConnector1">
            <a:avLst/>
          </a:prstGeom>
          <a:noFill/>
          <a:ln w="28575" cap="flat" cmpd="sng">
            <a:solidFill>
              <a:schemeClr val="accent6"/>
            </a:solidFill>
            <a:prstDash val="solid"/>
            <a:round/>
            <a:headEnd type="none" w="lg" len="lg"/>
            <a:tailEnd type="triangle" w="lg" len="lg"/>
          </a:ln>
        </p:spPr>
      </p:cxnSp>
      <p:sp>
        <p:nvSpPr>
          <p:cNvPr id="241" name="Shape 241"/>
          <p:cNvSpPr/>
          <p:nvPr/>
        </p:nvSpPr>
        <p:spPr>
          <a:xfrm>
            <a:off x="0" y="5283200"/>
            <a:ext cx="9144000" cy="1656080"/>
          </a:xfrm>
          <a:prstGeom prst="rect">
            <a:avLst/>
          </a:prstGeom>
          <a:solidFill>
            <a:schemeClr val="lt1"/>
          </a:solidFill>
          <a:ln w="19050" cap="flat" cmpd="sng">
            <a:solidFill>
              <a:schemeClr val="lt1"/>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7" name="Shape 151"/>
          <p:cNvSpPr/>
          <p:nvPr/>
        </p:nvSpPr>
        <p:spPr>
          <a:xfrm rot="5400000">
            <a:off x="3873299" y="2555441"/>
            <a:ext cx="358540" cy="5890260"/>
          </a:xfrm>
          <a:prstGeom prst="rightBrace">
            <a:avLst>
              <a:gd name="adj1" fmla="val 8333"/>
              <a:gd name="adj2" fmla="val 52796"/>
            </a:avLst>
          </a:prstGeom>
          <a:noFill/>
          <a:ln w="38100" cap="flat" cmpd="sng">
            <a:solidFill>
              <a:schemeClr val="accent6"/>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8" name="Shape 152"/>
          <p:cNvSpPr/>
          <p:nvPr/>
        </p:nvSpPr>
        <p:spPr>
          <a:xfrm rot="5400000">
            <a:off x="7370972" y="5085187"/>
            <a:ext cx="318108" cy="836054"/>
          </a:xfrm>
          <a:prstGeom prst="rightBrace">
            <a:avLst>
              <a:gd name="adj1" fmla="val 15264"/>
              <a:gd name="adj2" fmla="val 52796"/>
            </a:avLst>
          </a:prstGeom>
          <a:noFill/>
          <a:ln w="38100" cap="flat" cmpd="sng">
            <a:solidFill>
              <a:schemeClr val="accent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9" name="Shape 154"/>
          <p:cNvSpPr/>
          <p:nvPr/>
        </p:nvSpPr>
        <p:spPr>
          <a:xfrm rot="5400000">
            <a:off x="8063871" y="5245728"/>
            <a:ext cx="359760" cy="536304"/>
          </a:xfrm>
          <a:prstGeom prst="rightBrace">
            <a:avLst>
              <a:gd name="adj1" fmla="val 8333"/>
              <a:gd name="adj2" fmla="val 52796"/>
            </a:avLst>
          </a:prstGeom>
          <a:noFill/>
          <a:ln w="38100" cap="flat" cmpd="sng">
            <a:solidFill>
              <a:schemeClr val="tx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20" name="Shape 238"/>
          <p:cNvSpPr txBox="1"/>
          <p:nvPr/>
        </p:nvSpPr>
        <p:spPr>
          <a:xfrm rot="16200000">
            <a:off x="1895475" y="809624"/>
            <a:ext cx="2031999" cy="412749"/>
          </a:xfrm>
          <a:prstGeom prst="rect">
            <a:avLst/>
          </a:prstGeom>
          <a:noFill/>
          <a:ln>
            <a:noFill/>
          </a:ln>
        </p:spPr>
        <p:txBody>
          <a:bodyPr lIns="91425" tIns="91425" rIns="91425" bIns="91425" anchor="t" anchorCtr="0">
            <a:noAutofit/>
          </a:bodyPr>
          <a:lstStyle/>
          <a:p>
            <a:pPr>
              <a:spcBef>
                <a:spcPts val="0"/>
              </a:spcBef>
              <a:buNone/>
            </a:pPr>
            <a:r>
              <a:rPr lang="en-US" sz="1200" dirty="0"/>
              <a:t>ADT^</a:t>
            </a:r>
            <a:r>
              <a:rPr lang="en-US" sz="1200" dirty="0" smtClean="0"/>
              <a:t>A02^ADT_A02</a:t>
            </a:r>
            <a:endParaRPr lang="en-US" sz="1200" dirty="0"/>
          </a:p>
        </p:txBody>
      </p:sp>
      <p:sp>
        <p:nvSpPr>
          <p:cNvPr id="21" name="Shape 153"/>
          <p:cNvSpPr txBox="1"/>
          <p:nvPr/>
        </p:nvSpPr>
        <p:spPr>
          <a:xfrm>
            <a:off x="3596640" y="5786120"/>
            <a:ext cx="1371600" cy="480344"/>
          </a:xfrm>
          <a:prstGeom prst="rect">
            <a:avLst/>
          </a:prstGeom>
          <a:noFill/>
          <a:ln>
            <a:noFill/>
          </a:ln>
        </p:spPr>
        <p:txBody>
          <a:bodyPr lIns="91425" tIns="91425" rIns="91425" bIns="91425" anchor="t" anchorCtr="0">
            <a:noAutofit/>
          </a:bodyPr>
          <a:lstStyle/>
          <a:p>
            <a:pPr>
              <a:spcBef>
                <a:spcPts val="0"/>
              </a:spcBef>
              <a:buNone/>
            </a:pPr>
            <a:r>
              <a:rPr lang="en-US" sz="1400" dirty="0"/>
              <a:t>Arrival to Admission</a:t>
            </a:r>
          </a:p>
        </p:txBody>
      </p:sp>
      <p:sp>
        <p:nvSpPr>
          <p:cNvPr id="22" name="Shape 155"/>
          <p:cNvSpPr txBox="1"/>
          <p:nvPr/>
        </p:nvSpPr>
        <p:spPr>
          <a:xfrm>
            <a:off x="6826485" y="5801360"/>
            <a:ext cx="1199915" cy="581234"/>
          </a:xfrm>
          <a:prstGeom prst="rect">
            <a:avLst/>
          </a:prstGeom>
          <a:noFill/>
          <a:ln>
            <a:noFill/>
          </a:ln>
        </p:spPr>
        <p:txBody>
          <a:bodyPr lIns="91425" tIns="91425" rIns="91425" bIns="91425" anchor="t" anchorCtr="0">
            <a:noAutofit/>
          </a:bodyPr>
          <a:lstStyle/>
          <a:p>
            <a:pPr rtl="0">
              <a:spcBef>
                <a:spcPts val="0"/>
              </a:spcBef>
              <a:buNone/>
            </a:pPr>
            <a:r>
              <a:rPr lang="en-US" sz="1400" dirty="0"/>
              <a:t>Admission to Candidate Bed</a:t>
            </a:r>
          </a:p>
          <a:p>
            <a:pPr lvl="0" rtl="0">
              <a:spcBef>
                <a:spcPts val="0"/>
              </a:spcBef>
              <a:buNone/>
            </a:pPr>
            <a:endParaRPr sz="1400" dirty="0"/>
          </a:p>
        </p:txBody>
      </p:sp>
      <p:sp>
        <p:nvSpPr>
          <p:cNvPr id="23" name="Shape 156"/>
          <p:cNvSpPr txBox="1"/>
          <p:nvPr/>
        </p:nvSpPr>
        <p:spPr>
          <a:xfrm>
            <a:off x="7985760" y="5791200"/>
            <a:ext cx="1158240" cy="981439"/>
          </a:xfrm>
          <a:prstGeom prst="rect">
            <a:avLst/>
          </a:prstGeom>
          <a:noFill/>
          <a:ln>
            <a:noFill/>
          </a:ln>
        </p:spPr>
        <p:txBody>
          <a:bodyPr lIns="91425" tIns="91425" rIns="91425" bIns="91425" anchor="t" anchorCtr="0">
            <a:noAutofit/>
          </a:bodyPr>
          <a:lstStyle/>
          <a:p>
            <a:pPr lvl="0" rtl="0">
              <a:spcBef>
                <a:spcPts val="0"/>
              </a:spcBef>
              <a:buNone/>
            </a:pPr>
            <a:r>
              <a:rPr lang="en-US" sz="1400" dirty="0"/>
              <a:t>Candidate Bed to Arrival as Inpatient</a:t>
            </a:r>
          </a:p>
        </p:txBody>
      </p:sp>
      <p:cxnSp>
        <p:nvCxnSpPr>
          <p:cNvPr id="24" name="Shape 236"/>
          <p:cNvCxnSpPr/>
          <p:nvPr/>
        </p:nvCxnSpPr>
        <p:spPr>
          <a:xfrm flipH="1">
            <a:off x="3122819" y="381000"/>
            <a:ext cx="1381" cy="4127689"/>
          </a:xfrm>
          <a:prstGeom prst="straightConnector1">
            <a:avLst/>
          </a:prstGeom>
          <a:noFill/>
          <a:ln w="19050" cap="flat" cmpd="sng">
            <a:solidFill>
              <a:srgbClr val="9900FF"/>
            </a:solidFill>
            <a:prstDash val="solid"/>
            <a:round/>
            <a:headEnd type="none" w="lg" len="lg"/>
            <a:tailEnd type="triangle" w="lg" len="lg"/>
          </a:ln>
        </p:spPr>
      </p:cxnSp>
      <p:cxnSp>
        <p:nvCxnSpPr>
          <p:cNvPr id="25" name="Shape 237"/>
          <p:cNvCxnSpPr/>
          <p:nvPr/>
        </p:nvCxnSpPr>
        <p:spPr>
          <a:xfrm flipH="1">
            <a:off x="7054850" y="393700"/>
            <a:ext cx="6350" cy="4070350"/>
          </a:xfrm>
          <a:prstGeom prst="straightConnector1">
            <a:avLst/>
          </a:prstGeom>
          <a:noFill/>
          <a:ln w="19050" cap="flat" cmpd="sng">
            <a:solidFill>
              <a:srgbClr val="9900FF"/>
            </a:solidFill>
            <a:prstDash val="solid"/>
            <a:round/>
            <a:headEnd type="none" w="lg" len="lg"/>
            <a:tailEnd type="triangle" w="lg" len="lg"/>
          </a:ln>
        </p:spPr>
      </p:cxnSp>
      <p:sp>
        <p:nvSpPr>
          <p:cNvPr id="26" name="Shape 238"/>
          <p:cNvSpPr txBox="1"/>
          <p:nvPr/>
        </p:nvSpPr>
        <p:spPr>
          <a:xfrm rot="16200000">
            <a:off x="5729608" y="810894"/>
            <a:ext cx="2019300" cy="397513"/>
          </a:xfrm>
          <a:prstGeom prst="rect">
            <a:avLst/>
          </a:prstGeom>
          <a:noFill/>
          <a:ln>
            <a:noFill/>
          </a:ln>
        </p:spPr>
        <p:txBody>
          <a:bodyPr lIns="91425" tIns="91425" rIns="91425" bIns="91425" anchor="t" anchorCtr="0">
            <a:noAutofit/>
          </a:bodyPr>
          <a:lstStyle/>
          <a:p>
            <a:pPr>
              <a:spcBef>
                <a:spcPts val="0"/>
              </a:spcBef>
              <a:buNone/>
            </a:pPr>
            <a:r>
              <a:rPr lang="en-US" sz="1200" dirty="0"/>
              <a:t>ADT^A14^</a:t>
            </a:r>
            <a:r>
              <a:rPr lang="en-US" sz="1200" dirty="0" smtClean="0"/>
              <a:t>ADT_A05 (admission)</a:t>
            </a:r>
            <a:endParaRPr lang="en-US" sz="1200" dirty="0"/>
          </a:p>
        </p:txBody>
      </p:sp>
      <p:cxnSp>
        <p:nvCxnSpPr>
          <p:cNvPr id="27" name="Shape 237"/>
          <p:cNvCxnSpPr/>
          <p:nvPr/>
        </p:nvCxnSpPr>
        <p:spPr>
          <a:xfrm flipH="1">
            <a:off x="7327900" y="387350"/>
            <a:ext cx="6351" cy="1847850"/>
          </a:xfrm>
          <a:prstGeom prst="straightConnector1">
            <a:avLst/>
          </a:prstGeom>
          <a:noFill/>
          <a:ln w="19050" cap="flat" cmpd="sng">
            <a:solidFill>
              <a:srgbClr val="9900FF"/>
            </a:solidFill>
            <a:prstDash val="solid"/>
            <a:round/>
            <a:headEnd type="none" w="lg" len="lg"/>
            <a:tailEnd type="diamond" w="lg" len="lg"/>
          </a:ln>
        </p:spPr>
      </p:cxnSp>
      <p:sp>
        <p:nvSpPr>
          <p:cNvPr id="31" name="Shape 238"/>
          <p:cNvSpPr txBox="1"/>
          <p:nvPr/>
        </p:nvSpPr>
        <p:spPr>
          <a:xfrm rot="16200000">
            <a:off x="6193160" y="810893"/>
            <a:ext cx="2019300" cy="397513"/>
          </a:xfrm>
          <a:prstGeom prst="rect">
            <a:avLst/>
          </a:prstGeom>
          <a:noFill/>
          <a:ln>
            <a:noFill/>
          </a:ln>
        </p:spPr>
        <p:txBody>
          <a:bodyPr lIns="91425" tIns="91425" rIns="91425" bIns="91425" anchor="t" anchorCtr="0">
            <a:noAutofit/>
          </a:bodyPr>
          <a:lstStyle/>
          <a:p>
            <a:pPr>
              <a:spcBef>
                <a:spcPts val="0"/>
              </a:spcBef>
              <a:buNone/>
            </a:pPr>
            <a:r>
              <a:rPr lang="en-US" sz="1200" dirty="0"/>
              <a:t>ADT^</a:t>
            </a:r>
            <a:r>
              <a:rPr lang="en-US" sz="1200" dirty="0" smtClean="0"/>
              <a:t>A20^ADT_ADT20</a:t>
            </a:r>
            <a:endParaRPr lang="en-US" sz="1200" dirty="0"/>
          </a:p>
        </p:txBody>
      </p:sp>
      <p:cxnSp>
        <p:nvCxnSpPr>
          <p:cNvPr id="40" name="Shape 237"/>
          <p:cNvCxnSpPr/>
          <p:nvPr/>
        </p:nvCxnSpPr>
        <p:spPr>
          <a:xfrm flipH="1">
            <a:off x="7645400" y="387350"/>
            <a:ext cx="12701" cy="1860550"/>
          </a:xfrm>
          <a:prstGeom prst="straightConnector1">
            <a:avLst/>
          </a:prstGeom>
          <a:noFill/>
          <a:ln w="19050" cap="flat" cmpd="sng">
            <a:solidFill>
              <a:srgbClr val="9900FF"/>
            </a:solidFill>
            <a:prstDash val="solid"/>
            <a:round/>
            <a:headEnd type="none" w="lg" len="lg"/>
            <a:tailEnd type="diamond" w="lg" len="lg"/>
          </a:ln>
        </p:spPr>
      </p:cxnSp>
      <p:sp>
        <p:nvSpPr>
          <p:cNvPr id="41" name="Shape 238"/>
          <p:cNvSpPr txBox="1"/>
          <p:nvPr/>
        </p:nvSpPr>
        <p:spPr>
          <a:xfrm rot="16200000">
            <a:off x="6478912" y="810893"/>
            <a:ext cx="2019300" cy="397513"/>
          </a:xfrm>
          <a:prstGeom prst="rect">
            <a:avLst/>
          </a:prstGeom>
          <a:noFill/>
          <a:ln>
            <a:noFill/>
          </a:ln>
        </p:spPr>
        <p:txBody>
          <a:bodyPr lIns="91425" tIns="91425" rIns="91425" bIns="91425" anchor="t" anchorCtr="0">
            <a:noAutofit/>
          </a:bodyPr>
          <a:lstStyle/>
          <a:p>
            <a:pPr>
              <a:spcBef>
                <a:spcPts val="0"/>
              </a:spcBef>
              <a:buNone/>
            </a:pPr>
            <a:r>
              <a:rPr lang="en-US" sz="1200" dirty="0"/>
              <a:t>ADT</a:t>
            </a:r>
            <a:r>
              <a:rPr lang="en-US" sz="1200" dirty="0" smtClean="0"/>
              <a:t>^A15^ADT_ADT15</a:t>
            </a:r>
            <a:endParaRPr lang="en-US" sz="1200" dirty="0"/>
          </a:p>
        </p:txBody>
      </p:sp>
      <p:cxnSp>
        <p:nvCxnSpPr>
          <p:cNvPr id="42" name="Shape 237"/>
          <p:cNvCxnSpPr/>
          <p:nvPr/>
        </p:nvCxnSpPr>
        <p:spPr>
          <a:xfrm flipH="1">
            <a:off x="7970702" y="374650"/>
            <a:ext cx="23948" cy="4095124"/>
          </a:xfrm>
          <a:prstGeom prst="straightConnector1">
            <a:avLst/>
          </a:prstGeom>
          <a:noFill/>
          <a:ln w="19050" cap="flat" cmpd="sng">
            <a:solidFill>
              <a:srgbClr val="9900FF"/>
            </a:solidFill>
            <a:prstDash val="solid"/>
            <a:round/>
            <a:headEnd type="none" w="lg" len="lg"/>
            <a:tailEnd type="triangle" w="lg" len="lg"/>
          </a:ln>
        </p:spPr>
      </p:cxnSp>
      <p:sp>
        <p:nvSpPr>
          <p:cNvPr id="49" name="Shape 238"/>
          <p:cNvSpPr txBox="1"/>
          <p:nvPr/>
        </p:nvSpPr>
        <p:spPr>
          <a:xfrm rot="16200000">
            <a:off x="6796412" y="810893"/>
            <a:ext cx="2019300" cy="397513"/>
          </a:xfrm>
          <a:prstGeom prst="rect">
            <a:avLst/>
          </a:prstGeom>
          <a:noFill/>
          <a:ln>
            <a:noFill/>
          </a:ln>
        </p:spPr>
        <p:txBody>
          <a:bodyPr lIns="91425" tIns="91425" rIns="91425" bIns="91425" anchor="t" anchorCtr="0">
            <a:noAutofit/>
          </a:bodyPr>
          <a:lstStyle/>
          <a:p>
            <a:pPr>
              <a:spcBef>
                <a:spcPts val="0"/>
              </a:spcBef>
              <a:buNone/>
            </a:pPr>
            <a:r>
              <a:rPr lang="en-US" sz="1200" dirty="0"/>
              <a:t>ADT^</a:t>
            </a:r>
            <a:r>
              <a:rPr lang="en-US" sz="1200" dirty="0" smtClean="0"/>
              <a:t>A01^ADT_ADT01</a:t>
            </a:r>
            <a:endParaRPr lang="en-US" sz="1200" dirty="0"/>
          </a:p>
        </p:txBody>
      </p:sp>
      <p:sp>
        <p:nvSpPr>
          <p:cNvPr id="56" name="Shape 230"/>
          <p:cNvSpPr/>
          <p:nvPr/>
        </p:nvSpPr>
        <p:spPr>
          <a:xfrm>
            <a:off x="0" y="4711700"/>
            <a:ext cx="825500" cy="581660"/>
          </a:xfrm>
          <a:prstGeom prst="rect">
            <a:avLst/>
          </a:prstGeom>
          <a:solidFill>
            <a:schemeClr val="lt1"/>
          </a:solidFill>
          <a:ln w="19050" cap="flat" cmpd="sng">
            <a:solidFill>
              <a:schemeClr val="lt1"/>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34" name="Line Callout 3 (No Border) 33"/>
          <p:cNvSpPr/>
          <p:nvPr/>
        </p:nvSpPr>
        <p:spPr>
          <a:xfrm>
            <a:off x="677334" y="169333"/>
            <a:ext cx="8032749" cy="4561417"/>
          </a:xfrm>
          <a:prstGeom prst="callout3">
            <a:avLst/>
          </a:prstGeom>
          <a:ln/>
        </p:spPr>
        <p:style>
          <a:lnRef idx="0">
            <a:schemeClr val="dk1"/>
          </a:lnRef>
          <a:fillRef idx="3">
            <a:schemeClr val="dk1"/>
          </a:fillRef>
          <a:effectRef idx="3">
            <a:schemeClr val="dk1"/>
          </a:effectRef>
          <a:fontRef idx="minor">
            <a:schemeClr val="lt1"/>
          </a:fontRef>
        </p:style>
        <p:txBody>
          <a:bodyPr/>
          <a:lstStyle/>
          <a:p>
            <a:pPr lvl="0" defTabSz="457200">
              <a:defRPr/>
            </a:pPr>
            <a:r>
              <a:rPr lang="en-US" sz="1400" dirty="0" smtClean="0">
                <a:solidFill>
                  <a:schemeClr val="accent6"/>
                </a:solidFill>
                <a:latin typeface="Courier"/>
              </a:rPr>
              <a:t>ED Time Intervals</a:t>
            </a:r>
          </a:p>
          <a:p>
            <a:pPr lvl="0" defTabSz="457200">
              <a:defRPr/>
            </a:pPr>
            <a:endParaRPr lang="en-US" sz="1400" dirty="0">
              <a:solidFill>
                <a:schemeClr val="accent6"/>
              </a:solidFill>
              <a:latin typeface="Courier"/>
            </a:endParaRPr>
          </a:p>
          <a:p>
            <a:pPr lvl="0" defTabSz="457200">
              <a:defRPr/>
            </a:pPr>
            <a:r>
              <a:rPr lang="en-US" sz="1400" dirty="0" smtClean="0">
                <a:solidFill>
                  <a:schemeClr val="accent6"/>
                </a:solidFill>
                <a:latin typeface="Courier"/>
              </a:rPr>
              <a:t>Door </a:t>
            </a:r>
            <a:r>
              <a:rPr lang="en-US" sz="1400" dirty="0">
                <a:solidFill>
                  <a:schemeClr val="accent6"/>
                </a:solidFill>
                <a:latin typeface="Courier"/>
              </a:rPr>
              <a:t>to triage 	</a:t>
            </a:r>
            <a:r>
              <a:rPr lang="en-US" sz="1400" dirty="0" smtClean="0">
                <a:solidFill>
                  <a:schemeClr val="accent6"/>
                </a:solidFill>
                <a:latin typeface="Courier"/>
              </a:rPr>
              <a:t>	= </a:t>
            </a:r>
            <a:r>
              <a:rPr lang="en-US" sz="1400" dirty="0">
                <a:solidFill>
                  <a:schemeClr val="accent6"/>
                </a:solidFill>
                <a:latin typeface="Courier"/>
              </a:rPr>
              <a:t>	ADT^A54^ADT_A54 	</a:t>
            </a:r>
            <a:r>
              <a:rPr lang="en-US" sz="1400" dirty="0" smtClean="0">
                <a:solidFill>
                  <a:schemeClr val="accent6"/>
                </a:solidFill>
                <a:latin typeface="Courier"/>
              </a:rPr>
              <a:t>	–</a:t>
            </a:r>
            <a:r>
              <a:rPr lang="en-US" sz="1400" dirty="0">
                <a:solidFill>
                  <a:schemeClr val="accent6"/>
                </a:solidFill>
                <a:latin typeface="Courier"/>
              </a:rPr>
              <a:t>	ADT^ADT04^ADT_ADT01</a:t>
            </a:r>
          </a:p>
          <a:p>
            <a:pPr lvl="0" defTabSz="457200">
              <a:defRPr/>
            </a:pPr>
            <a:r>
              <a:rPr lang="en-US" sz="1400" dirty="0">
                <a:solidFill>
                  <a:schemeClr val="accent6"/>
                </a:solidFill>
                <a:latin typeface="Courier"/>
              </a:rPr>
              <a:t>Door to ED bed 	</a:t>
            </a:r>
            <a:r>
              <a:rPr lang="en-US" sz="1400" dirty="0" smtClean="0">
                <a:solidFill>
                  <a:schemeClr val="accent6"/>
                </a:solidFill>
                <a:latin typeface="Courier"/>
              </a:rPr>
              <a:t>	= </a:t>
            </a:r>
            <a:r>
              <a:rPr lang="en-US" sz="1400" dirty="0">
                <a:solidFill>
                  <a:schemeClr val="accent6"/>
                </a:solidFill>
                <a:latin typeface="Courier"/>
              </a:rPr>
              <a:t>	ADT^A02^ADT_A02	</a:t>
            </a:r>
            <a:r>
              <a:rPr lang="en-US" sz="1400" dirty="0" smtClean="0">
                <a:solidFill>
                  <a:schemeClr val="accent6"/>
                </a:solidFill>
                <a:latin typeface="Courier"/>
              </a:rPr>
              <a:t>	– </a:t>
            </a:r>
            <a:r>
              <a:rPr lang="en-US" sz="1400" dirty="0">
                <a:solidFill>
                  <a:schemeClr val="accent6"/>
                </a:solidFill>
                <a:latin typeface="Courier"/>
              </a:rPr>
              <a:t>	ADT^ADT04^ADT_ADT01</a:t>
            </a:r>
          </a:p>
          <a:p>
            <a:pPr lvl="0" defTabSz="457200">
              <a:defRPr/>
            </a:pPr>
            <a:r>
              <a:rPr lang="en-US" sz="1400" dirty="0">
                <a:solidFill>
                  <a:schemeClr val="accent6"/>
                </a:solidFill>
                <a:latin typeface="Courier"/>
              </a:rPr>
              <a:t>Door to Doc 		</a:t>
            </a:r>
            <a:r>
              <a:rPr lang="en-US" sz="1400" dirty="0" smtClean="0">
                <a:solidFill>
                  <a:schemeClr val="accent6"/>
                </a:solidFill>
                <a:latin typeface="Courier"/>
              </a:rPr>
              <a:t>	= </a:t>
            </a:r>
            <a:r>
              <a:rPr lang="en-US" sz="1400" dirty="0">
                <a:solidFill>
                  <a:schemeClr val="accent6"/>
                </a:solidFill>
                <a:latin typeface="Courier"/>
              </a:rPr>
              <a:t>	ORU^R30^ORU_R30 	</a:t>
            </a:r>
            <a:r>
              <a:rPr lang="en-US" sz="1400" dirty="0" smtClean="0">
                <a:solidFill>
                  <a:schemeClr val="accent6"/>
                </a:solidFill>
                <a:latin typeface="Courier"/>
              </a:rPr>
              <a:t>	– </a:t>
            </a:r>
            <a:r>
              <a:rPr lang="en-US" sz="1400" dirty="0">
                <a:solidFill>
                  <a:schemeClr val="accent6"/>
                </a:solidFill>
                <a:latin typeface="Courier"/>
              </a:rPr>
              <a:t>	ADT^ADT04^ADT_ADT01</a:t>
            </a:r>
          </a:p>
          <a:p>
            <a:pPr lvl="0" defTabSz="457200">
              <a:defRPr/>
            </a:pPr>
            <a:r>
              <a:rPr lang="en-US" sz="1400" dirty="0">
                <a:solidFill>
                  <a:schemeClr val="accent6"/>
                </a:solidFill>
                <a:latin typeface="Courier"/>
              </a:rPr>
              <a:t>Bed to Doc 		</a:t>
            </a:r>
            <a:r>
              <a:rPr lang="en-US" sz="1400" dirty="0" smtClean="0">
                <a:solidFill>
                  <a:schemeClr val="accent6"/>
                </a:solidFill>
                <a:latin typeface="Courier"/>
              </a:rPr>
              <a:t>	= </a:t>
            </a:r>
            <a:r>
              <a:rPr lang="en-US" sz="1400" dirty="0">
                <a:solidFill>
                  <a:schemeClr val="accent6"/>
                </a:solidFill>
                <a:latin typeface="Courier"/>
              </a:rPr>
              <a:t>	ORU^R30^ORU_R30	</a:t>
            </a:r>
            <a:r>
              <a:rPr lang="en-US" sz="1400" dirty="0" smtClean="0">
                <a:solidFill>
                  <a:schemeClr val="accent6"/>
                </a:solidFill>
                <a:latin typeface="Courier"/>
              </a:rPr>
              <a:t>	– </a:t>
            </a:r>
            <a:r>
              <a:rPr lang="en-US" sz="1400" dirty="0">
                <a:solidFill>
                  <a:schemeClr val="accent6"/>
                </a:solidFill>
                <a:latin typeface="Courier"/>
              </a:rPr>
              <a:t>	ADT^A02^ADT_A02</a:t>
            </a:r>
          </a:p>
          <a:p>
            <a:pPr lvl="0" defTabSz="457200">
              <a:defRPr/>
            </a:pPr>
            <a:r>
              <a:rPr lang="en-US" sz="1400" dirty="0">
                <a:solidFill>
                  <a:schemeClr val="accent6"/>
                </a:solidFill>
                <a:latin typeface="Courier"/>
              </a:rPr>
              <a:t>Doc to </a:t>
            </a:r>
            <a:r>
              <a:rPr lang="en-US" sz="1400" dirty="0" smtClean="0">
                <a:solidFill>
                  <a:schemeClr val="accent6"/>
                </a:solidFill>
                <a:latin typeface="Courier"/>
              </a:rPr>
              <a:t>Disposition</a:t>
            </a:r>
            <a:r>
              <a:rPr lang="en-US" sz="1400" dirty="0">
                <a:solidFill>
                  <a:schemeClr val="accent6"/>
                </a:solidFill>
                <a:latin typeface="Courier"/>
              </a:rPr>
              <a:t>	= 	ADT^A14^ADT_A05(</a:t>
            </a:r>
            <a:r>
              <a:rPr lang="en-US" sz="1400" dirty="0" smtClean="0">
                <a:solidFill>
                  <a:schemeClr val="accent6"/>
                </a:solidFill>
                <a:latin typeface="Courier"/>
              </a:rPr>
              <a:t>a)	– </a:t>
            </a:r>
            <a:r>
              <a:rPr lang="en-US" sz="1400" dirty="0">
                <a:solidFill>
                  <a:schemeClr val="accent6"/>
                </a:solidFill>
                <a:latin typeface="Courier"/>
              </a:rPr>
              <a:t>	ORU^R30^ORU_R30</a:t>
            </a:r>
          </a:p>
          <a:p>
            <a:pPr lvl="0" defTabSz="457200">
              <a:defRPr/>
            </a:pPr>
            <a:r>
              <a:rPr lang="en-US" sz="1400" dirty="0">
                <a:solidFill>
                  <a:schemeClr val="accent6"/>
                </a:solidFill>
                <a:latin typeface="Courier"/>
              </a:rPr>
              <a:t>Decision to Depart	=	ADT^A09^ADT_A09</a:t>
            </a:r>
            <a:r>
              <a:rPr lang="en-US" sz="1400" dirty="0" smtClean="0">
                <a:solidFill>
                  <a:schemeClr val="accent6"/>
                </a:solidFill>
                <a:latin typeface="Courier"/>
              </a:rPr>
              <a:t>(</a:t>
            </a:r>
            <a:r>
              <a:rPr lang="en-US" sz="1400" dirty="0">
                <a:solidFill>
                  <a:schemeClr val="accent6"/>
                </a:solidFill>
                <a:latin typeface="Courier"/>
              </a:rPr>
              <a:t>a</a:t>
            </a:r>
            <a:r>
              <a:rPr lang="en-US" sz="1400" dirty="0" smtClean="0">
                <a:solidFill>
                  <a:schemeClr val="accent6"/>
                </a:solidFill>
                <a:latin typeface="Courier"/>
              </a:rPr>
              <a:t>)</a:t>
            </a:r>
            <a:r>
              <a:rPr lang="en-US" sz="1400" dirty="0">
                <a:solidFill>
                  <a:schemeClr val="accent6"/>
                </a:solidFill>
                <a:latin typeface="Courier"/>
              </a:rPr>
              <a:t>	–	ADT^A14^ADT_A05(</a:t>
            </a:r>
            <a:r>
              <a:rPr lang="en-US" sz="1400" dirty="0" smtClean="0">
                <a:solidFill>
                  <a:schemeClr val="accent6"/>
                </a:solidFill>
                <a:latin typeface="Courier"/>
              </a:rPr>
              <a:t>a)</a:t>
            </a:r>
            <a:endParaRPr lang="en-US" sz="1400" dirty="0">
              <a:solidFill>
                <a:schemeClr val="accent6"/>
              </a:solidFill>
              <a:latin typeface="Courier"/>
            </a:endParaRPr>
          </a:p>
          <a:p>
            <a:pPr lvl="0" defTabSz="457200">
              <a:defRPr/>
            </a:pPr>
            <a:r>
              <a:rPr lang="en-US" sz="1400" dirty="0">
                <a:solidFill>
                  <a:schemeClr val="accent6"/>
                </a:solidFill>
                <a:latin typeface="Courier"/>
              </a:rPr>
              <a:t>ED </a:t>
            </a:r>
            <a:r>
              <a:rPr lang="en-US" sz="1400" dirty="0" smtClean="0">
                <a:solidFill>
                  <a:schemeClr val="accent6"/>
                </a:solidFill>
                <a:latin typeface="Courier"/>
              </a:rPr>
              <a:t>Length of Stay		=</a:t>
            </a:r>
            <a:r>
              <a:rPr lang="en-US" sz="1400" dirty="0">
                <a:solidFill>
                  <a:schemeClr val="accent6"/>
                </a:solidFill>
                <a:latin typeface="Courier"/>
              </a:rPr>
              <a:t>	ADT^A09^ADT_A09</a:t>
            </a:r>
            <a:r>
              <a:rPr lang="en-US" sz="1400" dirty="0" smtClean="0">
                <a:solidFill>
                  <a:schemeClr val="accent6"/>
                </a:solidFill>
                <a:latin typeface="Courier"/>
              </a:rPr>
              <a:t>(</a:t>
            </a:r>
            <a:r>
              <a:rPr lang="en-US" sz="1400" dirty="0">
                <a:solidFill>
                  <a:schemeClr val="accent6"/>
                </a:solidFill>
                <a:latin typeface="Courier"/>
              </a:rPr>
              <a:t>a</a:t>
            </a:r>
            <a:r>
              <a:rPr lang="en-US" sz="1400" dirty="0" smtClean="0">
                <a:solidFill>
                  <a:schemeClr val="accent6"/>
                </a:solidFill>
                <a:latin typeface="Courier"/>
              </a:rPr>
              <a:t>)	–</a:t>
            </a:r>
            <a:r>
              <a:rPr lang="en-US" sz="1400" dirty="0">
                <a:solidFill>
                  <a:schemeClr val="accent6"/>
                </a:solidFill>
                <a:latin typeface="Courier"/>
              </a:rPr>
              <a:t>	ADT^ADT04^ADT_ADT01</a:t>
            </a:r>
          </a:p>
          <a:p>
            <a:endParaRPr lang="en-US" sz="1400" dirty="0"/>
          </a:p>
        </p:txBody>
      </p:sp>
    </p:spTree>
    <p:extLst>
      <p:ext uri="{BB962C8B-B14F-4D97-AF65-F5344CB8AC3E}">
        <p14:creationId xmlns:p14="http://schemas.microsoft.com/office/powerpoint/2010/main" val="3891859566"/>
      </p:ext>
    </p:extLst>
  </p:cSld>
  <p:clrMapOvr>
    <a:masterClrMapping/>
  </p:clrMapOvr>
  <p:transition spd="slow">
    <p:cut/>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Shape 227"/>
          <p:cNvSpPr txBox="1">
            <a:spLocks noGrp="1"/>
          </p:cNvSpPr>
          <p:nvPr>
            <p:ph type="body" idx="1"/>
          </p:nvPr>
        </p:nvSpPr>
        <p:spPr>
          <a:xfrm>
            <a:off x="628650" y="1825625"/>
            <a:ext cx="7886700" cy="4351199"/>
          </a:xfrm>
          <a:prstGeom prst="rect">
            <a:avLst/>
          </a:prstGeom>
          <a:noFill/>
          <a:ln>
            <a:noFill/>
          </a:ln>
        </p:spPr>
        <p:txBody>
          <a:bodyPr lIns="91425" tIns="45700" rIns="91425" bIns="45700" anchor="t" anchorCtr="0">
            <a:noAutofit/>
          </a:bodyPr>
          <a:lstStyle/>
          <a:p>
            <a:pPr marL="228600" marR="0" lvl="0" indent="-228600" algn="l" rtl="0">
              <a:lnSpc>
                <a:spcPct val="90000"/>
              </a:lnSpc>
              <a:spcBef>
                <a:spcPts val="0"/>
              </a:spcBef>
              <a:buClr>
                <a:schemeClr val="dk1"/>
              </a:buClr>
              <a:buSzPct val="100000"/>
              <a:buFont typeface="Arial"/>
              <a:buChar char="•"/>
            </a:pPr>
            <a:r>
              <a:rPr lang="en-US" sz="2800" b="0" i="0" u="none" strike="noStrike" cap="none" baseline="0">
                <a:solidFill>
                  <a:schemeClr val="dk1"/>
                </a:solidFill>
                <a:latin typeface="Calibri"/>
                <a:ea typeface="Calibri"/>
                <a:cs typeface="Calibri"/>
                <a:sym typeface="Calibri"/>
              </a:rPr>
              <a:t>  </a:t>
            </a:r>
          </a:p>
        </p:txBody>
      </p:sp>
      <p:sp>
        <p:nvSpPr>
          <p:cNvPr id="228" name="Shape 228"/>
          <p:cNvSpPr/>
          <p:nvPr/>
        </p:nvSpPr>
        <p:spPr>
          <a:xfrm>
            <a:off x="4453217" y="3244333"/>
            <a:ext cx="237599" cy="36929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800" b="0" i="0" u="none" strike="noStrike" cap="none" baseline="0">
                <a:solidFill>
                  <a:schemeClr val="dk1"/>
                </a:solidFill>
                <a:latin typeface="Calibri"/>
                <a:ea typeface="Calibri"/>
                <a:cs typeface="Calibri"/>
                <a:sym typeface="Calibri"/>
              </a:rPr>
              <a:t> </a:t>
            </a:r>
          </a:p>
        </p:txBody>
      </p:sp>
      <p:pic>
        <p:nvPicPr>
          <p:cNvPr id="229" name="Shape 229"/>
          <p:cNvPicPr preferRelativeResize="0"/>
          <p:nvPr/>
        </p:nvPicPr>
        <p:blipFill rotWithShape="1">
          <a:blip r:embed="rId3">
            <a:alphaModFix/>
          </a:blip>
          <a:srcRect l="1369" t="20609" r="1495"/>
          <a:stretch/>
        </p:blipFill>
        <p:spPr>
          <a:xfrm>
            <a:off x="-29100" y="1825625"/>
            <a:ext cx="9202199" cy="4947299"/>
          </a:xfrm>
          <a:prstGeom prst="rect">
            <a:avLst/>
          </a:prstGeom>
          <a:noFill/>
          <a:ln>
            <a:noFill/>
          </a:ln>
        </p:spPr>
      </p:pic>
      <p:sp>
        <p:nvSpPr>
          <p:cNvPr id="230" name="Shape 230"/>
          <p:cNvSpPr/>
          <p:nvPr/>
        </p:nvSpPr>
        <p:spPr>
          <a:xfrm>
            <a:off x="7760706" y="1554480"/>
            <a:ext cx="1383294" cy="589280"/>
          </a:xfrm>
          <a:prstGeom prst="rect">
            <a:avLst/>
          </a:prstGeom>
          <a:solidFill>
            <a:schemeClr val="lt1"/>
          </a:solidFill>
          <a:ln w="19050" cap="flat" cmpd="sng">
            <a:solidFill>
              <a:schemeClr val="lt1"/>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cxnSp>
        <p:nvCxnSpPr>
          <p:cNvPr id="231" name="Shape 231"/>
          <p:cNvCxnSpPr/>
          <p:nvPr/>
        </p:nvCxnSpPr>
        <p:spPr>
          <a:xfrm flipH="1">
            <a:off x="4053764" y="393700"/>
            <a:ext cx="3886" cy="4103659"/>
          </a:xfrm>
          <a:prstGeom prst="straightConnector1">
            <a:avLst/>
          </a:prstGeom>
          <a:noFill/>
          <a:ln w="28575" cap="flat" cmpd="sng">
            <a:solidFill>
              <a:schemeClr val="accent6"/>
            </a:solidFill>
            <a:prstDash val="solid"/>
            <a:round/>
            <a:headEnd type="none" w="lg" len="lg"/>
            <a:tailEnd type="triangle" w="lg" len="lg"/>
          </a:ln>
        </p:spPr>
      </p:cxnSp>
      <p:sp>
        <p:nvSpPr>
          <p:cNvPr id="232" name="Shape 232"/>
          <p:cNvSpPr txBox="1"/>
          <p:nvPr/>
        </p:nvSpPr>
        <p:spPr>
          <a:xfrm rot="-5400000">
            <a:off x="2821928" y="810270"/>
            <a:ext cx="2031999" cy="411455"/>
          </a:xfrm>
          <a:prstGeom prst="rect">
            <a:avLst/>
          </a:prstGeom>
          <a:noFill/>
          <a:ln>
            <a:noFill/>
          </a:ln>
        </p:spPr>
        <p:txBody>
          <a:bodyPr lIns="91425" tIns="91425" rIns="91425" bIns="91425" anchor="t" anchorCtr="0">
            <a:noAutofit/>
          </a:bodyPr>
          <a:lstStyle/>
          <a:p>
            <a:pPr>
              <a:spcBef>
                <a:spcPts val="0"/>
              </a:spcBef>
              <a:buNone/>
            </a:pPr>
            <a:r>
              <a:rPr lang="en-US" sz="1200" dirty="0"/>
              <a:t>ORU^R30^ORU_R30</a:t>
            </a:r>
          </a:p>
        </p:txBody>
      </p:sp>
      <p:sp>
        <p:nvSpPr>
          <p:cNvPr id="233" name="Shape 233"/>
          <p:cNvSpPr txBox="1"/>
          <p:nvPr/>
        </p:nvSpPr>
        <p:spPr>
          <a:xfrm rot="-5400000">
            <a:off x="1143076" y="1010995"/>
            <a:ext cx="1727051" cy="314958"/>
          </a:xfrm>
          <a:prstGeom prst="rect">
            <a:avLst/>
          </a:prstGeom>
          <a:noFill/>
          <a:ln>
            <a:noFill/>
          </a:ln>
        </p:spPr>
        <p:txBody>
          <a:bodyPr lIns="91425" tIns="91425" rIns="91425" bIns="91425" anchor="t" anchorCtr="0">
            <a:noAutofit/>
          </a:bodyPr>
          <a:lstStyle/>
          <a:p>
            <a:pPr lvl="0" rtl="0">
              <a:spcBef>
                <a:spcPts val="0"/>
              </a:spcBef>
              <a:buNone/>
            </a:pPr>
            <a:r>
              <a:rPr lang="en-US" sz="1200" dirty="0"/>
              <a:t>ADT^A54^ADT_A54</a:t>
            </a:r>
          </a:p>
        </p:txBody>
      </p:sp>
      <p:cxnSp>
        <p:nvCxnSpPr>
          <p:cNvPr id="234" name="Shape 234"/>
          <p:cNvCxnSpPr/>
          <p:nvPr/>
        </p:nvCxnSpPr>
        <p:spPr>
          <a:xfrm flipH="1">
            <a:off x="2176624" y="374650"/>
            <a:ext cx="20476" cy="4108524"/>
          </a:xfrm>
          <a:prstGeom prst="straightConnector1">
            <a:avLst/>
          </a:prstGeom>
          <a:noFill/>
          <a:ln w="28575" cap="flat" cmpd="sng">
            <a:solidFill>
              <a:schemeClr val="accent6"/>
            </a:solidFill>
            <a:prstDash val="solid"/>
            <a:round/>
            <a:headEnd type="none" w="lg" len="lg"/>
            <a:tailEnd type="triangle" w="lg" len="lg"/>
          </a:ln>
        </p:spPr>
      </p:cxnSp>
      <p:sp>
        <p:nvSpPr>
          <p:cNvPr id="235" name="Shape 235"/>
          <p:cNvSpPr txBox="1"/>
          <p:nvPr/>
        </p:nvSpPr>
        <p:spPr>
          <a:xfrm rot="-5400000">
            <a:off x="176899" y="949056"/>
            <a:ext cx="1798321" cy="367566"/>
          </a:xfrm>
          <a:prstGeom prst="rect">
            <a:avLst/>
          </a:prstGeom>
          <a:noFill/>
          <a:ln>
            <a:noFill/>
          </a:ln>
        </p:spPr>
        <p:txBody>
          <a:bodyPr lIns="91425" tIns="91425" rIns="91425" bIns="91425" anchor="t" anchorCtr="0">
            <a:noAutofit/>
          </a:bodyPr>
          <a:lstStyle/>
          <a:p>
            <a:pPr>
              <a:spcBef>
                <a:spcPts val="0"/>
              </a:spcBef>
              <a:buNone/>
            </a:pPr>
            <a:r>
              <a:rPr lang="en-US" sz="1200" dirty="0"/>
              <a:t>ADT^ADT04^ADT_ADT01</a:t>
            </a:r>
          </a:p>
        </p:txBody>
      </p:sp>
      <p:cxnSp>
        <p:nvCxnSpPr>
          <p:cNvPr id="236" name="Shape 236"/>
          <p:cNvCxnSpPr/>
          <p:nvPr/>
        </p:nvCxnSpPr>
        <p:spPr>
          <a:xfrm flipH="1">
            <a:off x="1273699" y="393700"/>
            <a:ext cx="21701" cy="4125149"/>
          </a:xfrm>
          <a:prstGeom prst="straightConnector1">
            <a:avLst/>
          </a:prstGeom>
          <a:noFill/>
          <a:ln w="19050" cap="flat" cmpd="sng">
            <a:solidFill>
              <a:srgbClr val="9900FF"/>
            </a:solidFill>
            <a:prstDash val="solid"/>
            <a:round/>
            <a:headEnd type="none" w="lg" len="lg"/>
            <a:tailEnd type="triangle" w="lg" len="lg"/>
          </a:ln>
        </p:spPr>
      </p:cxnSp>
      <p:cxnSp>
        <p:nvCxnSpPr>
          <p:cNvPr id="237" name="Shape 237"/>
          <p:cNvCxnSpPr/>
          <p:nvPr/>
        </p:nvCxnSpPr>
        <p:spPr>
          <a:xfrm flipH="1">
            <a:off x="5581650" y="381000"/>
            <a:ext cx="6350" cy="1828800"/>
          </a:xfrm>
          <a:prstGeom prst="straightConnector1">
            <a:avLst/>
          </a:prstGeom>
          <a:noFill/>
          <a:ln w="19050" cap="flat" cmpd="sng">
            <a:solidFill>
              <a:srgbClr val="9900FF"/>
            </a:solidFill>
            <a:prstDash val="solid"/>
            <a:round/>
            <a:headEnd type="none" w="lg" len="lg"/>
            <a:tailEnd type="diamond" w="lg" len="lg"/>
          </a:ln>
        </p:spPr>
      </p:cxnSp>
      <p:sp>
        <p:nvSpPr>
          <p:cNvPr id="238" name="Shape 238"/>
          <p:cNvSpPr txBox="1"/>
          <p:nvPr/>
        </p:nvSpPr>
        <p:spPr>
          <a:xfrm rot="-5400000">
            <a:off x="4323131" y="922068"/>
            <a:ext cx="1854551" cy="365313"/>
          </a:xfrm>
          <a:prstGeom prst="rect">
            <a:avLst/>
          </a:prstGeom>
          <a:noFill/>
          <a:ln>
            <a:noFill/>
          </a:ln>
        </p:spPr>
        <p:txBody>
          <a:bodyPr lIns="91425" tIns="91425" rIns="91425" bIns="91425" anchor="t" anchorCtr="0">
            <a:noAutofit/>
          </a:bodyPr>
          <a:lstStyle/>
          <a:p>
            <a:pPr>
              <a:spcBef>
                <a:spcPts val="0"/>
              </a:spcBef>
              <a:buNone/>
            </a:pPr>
            <a:r>
              <a:rPr lang="en-US" sz="1200" dirty="0"/>
              <a:t>ADT^A14^</a:t>
            </a:r>
            <a:r>
              <a:rPr lang="en-US" sz="1200" dirty="0" smtClean="0"/>
              <a:t>ADT_A05</a:t>
            </a:r>
          </a:p>
          <a:p>
            <a:pPr>
              <a:spcBef>
                <a:spcPts val="0"/>
              </a:spcBef>
              <a:buNone/>
            </a:pPr>
            <a:r>
              <a:rPr lang="en-US" sz="1200" dirty="0" smtClean="0"/>
              <a:t> (heads up)</a:t>
            </a:r>
            <a:endParaRPr lang="en-US" sz="1200" dirty="0"/>
          </a:p>
        </p:txBody>
      </p:sp>
      <p:sp>
        <p:nvSpPr>
          <p:cNvPr id="239" name="Shape 239"/>
          <p:cNvSpPr txBox="1"/>
          <p:nvPr/>
        </p:nvSpPr>
        <p:spPr>
          <a:xfrm rot="-5400000">
            <a:off x="7333752" y="844049"/>
            <a:ext cx="2019299" cy="331202"/>
          </a:xfrm>
          <a:prstGeom prst="rect">
            <a:avLst/>
          </a:prstGeom>
          <a:noFill/>
          <a:ln>
            <a:noFill/>
          </a:ln>
        </p:spPr>
        <p:txBody>
          <a:bodyPr lIns="91425" tIns="91425" rIns="91425" bIns="91425" anchor="t" anchorCtr="0">
            <a:noAutofit/>
          </a:bodyPr>
          <a:lstStyle/>
          <a:p>
            <a:pPr>
              <a:spcBef>
                <a:spcPts val="0"/>
              </a:spcBef>
              <a:buNone/>
            </a:pPr>
            <a:r>
              <a:rPr lang="en-US" sz="1200" dirty="0"/>
              <a:t>ADT^A09^ADT_A09</a:t>
            </a:r>
          </a:p>
        </p:txBody>
      </p:sp>
      <p:cxnSp>
        <p:nvCxnSpPr>
          <p:cNvPr id="240" name="Shape 240"/>
          <p:cNvCxnSpPr/>
          <p:nvPr/>
        </p:nvCxnSpPr>
        <p:spPr>
          <a:xfrm flipH="1">
            <a:off x="8515351" y="381000"/>
            <a:ext cx="25399" cy="3842375"/>
          </a:xfrm>
          <a:prstGeom prst="straightConnector1">
            <a:avLst/>
          </a:prstGeom>
          <a:noFill/>
          <a:ln w="28575" cap="flat" cmpd="sng">
            <a:solidFill>
              <a:schemeClr val="accent6"/>
            </a:solidFill>
            <a:prstDash val="solid"/>
            <a:round/>
            <a:headEnd type="none" w="lg" len="lg"/>
            <a:tailEnd type="triangle" w="lg" len="lg"/>
          </a:ln>
        </p:spPr>
      </p:cxnSp>
      <p:sp>
        <p:nvSpPr>
          <p:cNvPr id="241" name="Shape 241"/>
          <p:cNvSpPr/>
          <p:nvPr/>
        </p:nvSpPr>
        <p:spPr>
          <a:xfrm>
            <a:off x="0" y="5283200"/>
            <a:ext cx="9144000" cy="1656080"/>
          </a:xfrm>
          <a:prstGeom prst="rect">
            <a:avLst/>
          </a:prstGeom>
          <a:solidFill>
            <a:schemeClr val="lt1"/>
          </a:solidFill>
          <a:ln w="19050" cap="flat" cmpd="sng">
            <a:solidFill>
              <a:schemeClr val="lt1"/>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7" name="Shape 151"/>
          <p:cNvSpPr/>
          <p:nvPr/>
        </p:nvSpPr>
        <p:spPr>
          <a:xfrm rot="5400000">
            <a:off x="3873299" y="2555441"/>
            <a:ext cx="358540" cy="5890260"/>
          </a:xfrm>
          <a:prstGeom prst="rightBrace">
            <a:avLst>
              <a:gd name="adj1" fmla="val 8333"/>
              <a:gd name="adj2" fmla="val 52796"/>
            </a:avLst>
          </a:prstGeom>
          <a:noFill/>
          <a:ln w="38100" cap="flat" cmpd="sng">
            <a:solidFill>
              <a:schemeClr val="accent6"/>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8" name="Shape 152"/>
          <p:cNvSpPr/>
          <p:nvPr/>
        </p:nvSpPr>
        <p:spPr>
          <a:xfrm rot="5400000">
            <a:off x="7370972" y="5085187"/>
            <a:ext cx="318108" cy="836054"/>
          </a:xfrm>
          <a:prstGeom prst="rightBrace">
            <a:avLst>
              <a:gd name="adj1" fmla="val 15264"/>
              <a:gd name="adj2" fmla="val 52796"/>
            </a:avLst>
          </a:prstGeom>
          <a:noFill/>
          <a:ln w="38100" cap="flat" cmpd="sng">
            <a:solidFill>
              <a:schemeClr val="accent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9" name="Shape 154"/>
          <p:cNvSpPr/>
          <p:nvPr/>
        </p:nvSpPr>
        <p:spPr>
          <a:xfrm rot="5400000">
            <a:off x="8063871" y="5245728"/>
            <a:ext cx="359760" cy="536304"/>
          </a:xfrm>
          <a:prstGeom prst="rightBrace">
            <a:avLst>
              <a:gd name="adj1" fmla="val 8333"/>
              <a:gd name="adj2" fmla="val 52796"/>
            </a:avLst>
          </a:prstGeom>
          <a:noFill/>
          <a:ln w="38100" cap="flat" cmpd="sng">
            <a:solidFill>
              <a:schemeClr val="tx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20" name="Shape 238"/>
          <p:cNvSpPr txBox="1"/>
          <p:nvPr/>
        </p:nvSpPr>
        <p:spPr>
          <a:xfrm rot="16200000">
            <a:off x="1895475" y="809624"/>
            <a:ext cx="2031999" cy="412749"/>
          </a:xfrm>
          <a:prstGeom prst="rect">
            <a:avLst/>
          </a:prstGeom>
          <a:noFill/>
          <a:ln>
            <a:noFill/>
          </a:ln>
        </p:spPr>
        <p:txBody>
          <a:bodyPr lIns="91425" tIns="91425" rIns="91425" bIns="91425" anchor="t" anchorCtr="0">
            <a:noAutofit/>
          </a:bodyPr>
          <a:lstStyle/>
          <a:p>
            <a:pPr>
              <a:spcBef>
                <a:spcPts val="0"/>
              </a:spcBef>
              <a:buNone/>
            </a:pPr>
            <a:r>
              <a:rPr lang="en-US" sz="1200" dirty="0"/>
              <a:t>ADT^</a:t>
            </a:r>
            <a:r>
              <a:rPr lang="en-US" sz="1200" dirty="0" smtClean="0"/>
              <a:t>A02^ADT_A02</a:t>
            </a:r>
            <a:endParaRPr lang="en-US" sz="1200" dirty="0"/>
          </a:p>
        </p:txBody>
      </p:sp>
      <p:sp>
        <p:nvSpPr>
          <p:cNvPr id="21" name="Shape 153"/>
          <p:cNvSpPr txBox="1"/>
          <p:nvPr/>
        </p:nvSpPr>
        <p:spPr>
          <a:xfrm>
            <a:off x="3596640" y="5786120"/>
            <a:ext cx="1371600" cy="480344"/>
          </a:xfrm>
          <a:prstGeom prst="rect">
            <a:avLst/>
          </a:prstGeom>
          <a:noFill/>
          <a:ln>
            <a:noFill/>
          </a:ln>
        </p:spPr>
        <p:txBody>
          <a:bodyPr lIns="91425" tIns="91425" rIns="91425" bIns="91425" anchor="t" anchorCtr="0">
            <a:noAutofit/>
          </a:bodyPr>
          <a:lstStyle/>
          <a:p>
            <a:pPr>
              <a:spcBef>
                <a:spcPts val="0"/>
              </a:spcBef>
              <a:buNone/>
            </a:pPr>
            <a:r>
              <a:rPr lang="en-US" sz="1400" dirty="0"/>
              <a:t>Arrival to Admission</a:t>
            </a:r>
          </a:p>
        </p:txBody>
      </p:sp>
      <p:sp>
        <p:nvSpPr>
          <p:cNvPr id="22" name="Shape 155"/>
          <p:cNvSpPr txBox="1"/>
          <p:nvPr/>
        </p:nvSpPr>
        <p:spPr>
          <a:xfrm>
            <a:off x="6826485" y="5801360"/>
            <a:ext cx="1199915" cy="581234"/>
          </a:xfrm>
          <a:prstGeom prst="rect">
            <a:avLst/>
          </a:prstGeom>
          <a:noFill/>
          <a:ln>
            <a:noFill/>
          </a:ln>
        </p:spPr>
        <p:txBody>
          <a:bodyPr lIns="91425" tIns="91425" rIns="91425" bIns="91425" anchor="t" anchorCtr="0">
            <a:noAutofit/>
          </a:bodyPr>
          <a:lstStyle/>
          <a:p>
            <a:pPr rtl="0">
              <a:spcBef>
                <a:spcPts val="0"/>
              </a:spcBef>
              <a:buNone/>
            </a:pPr>
            <a:r>
              <a:rPr lang="en-US" sz="1400" dirty="0"/>
              <a:t>Admission to Candidate Bed</a:t>
            </a:r>
          </a:p>
          <a:p>
            <a:pPr lvl="0" rtl="0">
              <a:spcBef>
                <a:spcPts val="0"/>
              </a:spcBef>
              <a:buNone/>
            </a:pPr>
            <a:endParaRPr sz="1400" dirty="0"/>
          </a:p>
        </p:txBody>
      </p:sp>
      <p:sp>
        <p:nvSpPr>
          <p:cNvPr id="23" name="Shape 156"/>
          <p:cNvSpPr txBox="1"/>
          <p:nvPr/>
        </p:nvSpPr>
        <p:spPr>
          <a:xfrm>
            <a:off x="7985760" y="5791200"/>
            <a:ext cx="1158240" cy="981439"/>
          </a:xfrm>
          <a:prstGeom prst="rect">
            <a:avLst/>
          </a:prstGeom>
          <a:noFill/>
          <a:ln>
            <a:noFill/>
          </a:ln>
        </p:spPr>
        <p:txBody>
          <a:bodyPr lIns="91425" tIns="91425" rIns="91425" bIns="91425" anchor="t" anchorCtr="0">
            <a:noAutofit/>
          </a:bodyPr>
          <a:lstStyle/>
          <a:p>
            <a:pPr lvl="0" rtl="0">
              <a:spcBef>
                <a:spcPts val="0"/>
              </a:spcBef>
              <a:buNone/>
            </a:pPr>
            <a:r>
              <a:rPr lang="en-US" sz="1400" dirty="0"/>
              <a:t>Candidate Bed to Arrival as Inpatient</a:t>
            </a:r>
          </a:p>
        </p:txBody>
      </p:sp>
      <p:cxnSp>
        <p:nvCxnSpPr>
          <p:cNvPr id="24" name="Shape 236"/>
          <p:cNvCxnSpPr/>
          <p:nvPr/>
        </p:nvCxnSpPr>
        <p:spPr>
          <a:xfrm flipH="1">
            <a:off x="3122819" y="381000"/>
            <a:ext cx="1381" cy="4127689"/>
          </a:xfrm>
          <a:prstGeom prst="straightConnector1">
            <a:avLst/>
          </a:prstGeom>
          <a:noFill/>
          <a:ln w="19050" cap="flat" cmpd="sng">
            <a:solidFill>
              <a:srgbClr val="9900FF"/>
            </a:solidFill>
            <a:prstDash val="solid"/>
            <a:round/>
            <a:headEnd type="none" w="lg" len="lg"/>
            <a:tailEnd type="triangle" w="lg" len="lg"/>
          </a:ln>
        </p:spPr>
      </p:cxnSp>
      <p:cxnSp>
        <p:nvCxnSpPr>
          <p:cNvPr id="25" name="Shape 237"/>
          <p:cNvCxnSpPr/>
          <p:nvPr/>
        </p:nvCxnSpPr>
        <p:spPr>
          <a:xfrm flipH="1">
            <a:off x="7054850" y="393700"/>
            <a:ext cx="6350" cy="4070350"/>
          </a:xfrm>
          <a:prstGeom prst="straightConnector1">
            <a:avLst/>
          </a:prstGeom>
          <a:noFill/>
          <a:ln w="19050" cap="flat" cmpd="sng">
            <a:solidFill>
              <a:srgbClr val="9900FF"/>
            </a:solidFill>
            <a:prstDash val="solid"/>
            <a:round/>
            <a:headEnd type="none" w="lg" len="lg"/>
            <a:tailEnd type="triangle" w="lg" len="lg"/>
          </a:ln>
        </p:spPr>
      </p:cxnSp>
      <p:sp>
        <p:nvSpPr>
          <p:cNvPr id="26" name="Shape 238"/>
          <p:cNvSpPr txBox="1"/>
          <p:nvPr/>
        </p:nvSpPr>
        <p:spPr>
          <a:xfrm rot="16200000">
            <a:off x="5729608" y="810894"/>
            <a:ext cx="2019300" cy="397513"/>
          </a:xfrm>
          <a:prstGeom prst="rect">
            <a:avLst/>
          </a:prstGeom>
          <a:noFill/>
          <a:ln>
            <a:noFill/>
          </a:ln>
        </p:spPr>
        <p:txBody>
          <a:bodyPr lIns="91425" tIns="91425" rIns="91425" bIns="91425" anchor="t" anchorCtr="0">
            <a:noAutofit/>
          </a:bodyPr>
          <a:lstStyle/>
          <a:p>
            <a:pPr>
              <a:spcBef>
                <a:spcPts val="0"/>
              </a:spcBef>
              <a:buNone/>
            </a:pPr>
            <a:r>
              <a:rPr lang="en-US" sz="1200" dirty="0"/>
              <a:t>ADT^A14^</a:t>
            </a:r>
            <a:r>
              <a:rPr lang="en-US" sz="1200" dirty="0" smtClean="0"/>
              <a:t>ADT_A05 (admission)</a:t>
            </a:r>
            <a:endParaRPr lang="en-US" sz="1200" dirty="0"/>
          </a:p>
        </p:txBody>
      </p:sp>
      <p:cxnSp>
        <p:nvCxnSpPr>
          <p:cNvPr id="27" name="Shape 237"/>
          <p:cNvCxnSpPr/>
          <p:nvPr/>
        </p:nvCxnSpPr>
        <p:spPr>
          <a:xfrm flipH="1">
            <a:off x="7327900" y="387350"/>
            <a:ext cx="6351" cy="1847850"/>
          </a:xfrm>
          <a:prstGeom prst="straightConnector1">
            <a:avLst/>
          </a:prstGeom>
          <a:noFill/>
          <a:ln w="19050" cap="flat" cmpd="sng">
            <a:solidFill>
              <a:srgbClr val="9900FF"/>
            </a:solidFill>
            <a:prstDash val="solid"/>
            <a:round/>
            <a:headEnd type="none" w="lg" len="lg"/>
            <a:tailEnd type="diamond" w="lg" len="lg"/>
          </a:ln>
        </p:spPr>
      </p:cxnSp>
      <p:sp>
        <p:nvSpPr>
          <p:cNvPr id="31" name="Shape 238"/>
          <p:cNvSpPr txBox="1"/>
          <p:nvPr/>
        </p:nvSpPr>
        <p:spPr>
          <a:xfrm rot="16200000">
            <a:off x="6193160" y="810893"/>
            <a:ext cx="2019300" cy="397513"/>
          </a:xfrm>
          <a:prstGeom prst="rect">
            <a:avLst/>
          </a:prstGeom>
          <a:noFill/>
          <a:ln>
            <a:noFill/>
          </a:ln>
        </p:spPr>
        <p:txBody>
          <a:bodyPr lIns="91425" tIns="91425" rIns="91425" bIns="91425" anchor="t" anchorCtr="0">
            <a:noAutofit/>
          </a:bodyPr>
          <a:lstStyle/>
          <a:p>
            <a:pPr>
              <a:spcBef>
                <a:spcPts val="0"/>
              </a:spcBef>
              <a:buNone/>
            </a:pPr>
            <a:r>
              <a:rPr lang="en-US" sz="1200" dirty="0"/>
              <a:t>ADT^</a:t>
            </a:r>
            <a:r>
              <a:rPr lang="en-US" sz="1200" dirty="0" smtClean="0"/>
              <a:t>A20^ADT_ADT20</a:t>
            </a:r>
            <a:endParaRPr lang="en-US" sz="1200" dirty="0"/>
          </a:p>
        </p:txBody>
      </p:sp>
      <p:cxnSp>
        <p:nvCxnSpPr>
          <p:cNvPr id="40" name="Shape 237"/>
          <p:cNvCxnSpPr/>
          <p:nvPr/>
        </p:nvCxnSpPr>
        <p:spPr>
          <a:xfrm flipH="1">
            <a:off x="7645400" y="387350"/>
            <a:ext cx="12701" cy="1860550"/>
          </a:xfrm>
          <a:prstGeom prst="straightConnector1">
            <a:avLst/>
          </a:prstGeom>
          <a:noFill/>
          <a:ln w="19050" cap="flat" cmpd="sng">
            <a:solidFill>
              <a:srgbClr val="9900FF"/>
            </a:solidFill>
            <a:prstDash val="solid"/>
            <a:round/>
            <a:headEnd type="none" w="lg" len="lg"/>
            <a:tailEnd type="diamond" w="lg" len="lg"/>
          </a:ln>
        </p:spPr>
      </p:cxnSp>
      <p:sp>
        <p:nvSpPr>
          <p:cNvPr id="41" name="Shape 238"/>
          <p:cNvSpPr txBox="1"/>
          <p:nvPr/>
        </p:nvSpPr>
        <p:spPr>
          <a:xfrm rot="16200000">
            <a:off x="6478912" y="810893"/>
            <a:ext cx="2019300" cy="397513"/>
          </a:xfrm>
          <a:prstGeom prst="rect">
            <a:avLst/>
          </a:prstGeom>
          <a:noFill/>
          <a:ln>
            <a:noFill/>
          </a:ln>
        </p:spPr>
        <p:txBody>
          <a:bodyPr lIns="91425" tIns="91425" rIns="91425" bIns="91425" anchor="t" anchorCtr="0">
            <a:noAutofit/>
          </a:bodyPr>
          <a:lstStyle/>
          <a:p>
            <a:pPr>
              <a:spcBef>
                <a:spcPts val="0"/>
              </a:spcBef>
              <a:buNone/>
            </a:pPr>
            <a:r>
              <a:rPr lang="en-US" sz="1200" dirty="0"/>
              <a:t>ADT</a:t>
            </a:r>
            <a:r>
              <a:rPr lang="en-US" sz="1200" dirty="0" smtClean="0"/>
              <a:t>^A15^ADT_ADT15</a:t>
            </a:r>
            <a:endParaRPr lang="en-US" sz="1200" dirty="0"/>
          </a:p>
        </p:txBody>
      </p:sp>
      <p:cxnSp>
        <p:nvCxnSpPr>
          <p:cNvPr id="42" name="Shape 237"/>
          <p:cNvCxnSpPr/>
          <p:nvPr/>
        </p:nvCxnSpPr>
        <p:spPr>
          <a:xfrm flipH="1">
            <a:off x="7970702" y="374650"/>
            <a:ext cx="23948" cy="4095124"/>
          </a:xfrm>
          <a:prstGeom prst="straightConnector1">
            <a:avLst/>
          </a:prstGeom>
          <a:noFill/>
          <a:ln w="19050" cap="flat" cmpd="sng">
            <a:solidFill>
              <a:srgbClr val="9900FF"/>
            </a:solidFill>
            <a:prstDash val="solid"/>
            <a:round/>
            <a:headEnd type="none" w="lg" len="lg"/>
            <a:tailEnd type="triangle" w="lg" len="lg"/>
          </a:ln>
        </p:spPr>
      </p:cxnSp>
      <p:sp>
        <p:nvSpPr>
          <p:cNvPr id="49" name="Shape 238"/>
          <p:cNvSpPr txBox="1"/>
          <p:nvPr/>
        </p:nvSpPr>
        <p:spPr>
          <a:xfrm rot="16200000">
            <a:off x="6796412" y="810893"/>
            <a:ext cx="2019300" cy="397513"/>
          </a:xfrm>
          <a:prstGeom prst="rect">
            <a:avLst/>
          </a:prstGeom>
          <a:noFill/>
          <a:ln>
            <a:noFill/>
          </a:ln>
        </p:spPr>
        <p:txBody>
          <a:bodyPr lIns="91425" tIns="91425" rIns="91425" bIns="91425" anchor="t" anchorCtr="0">
            <a:noAutofit/>
          </a:bodyPr>
          <a:lstStyle/>
          <a:p>
            <a:pPr>
              <a:spcBef>
                <a:spcPts val="0"/>
              </a:spcBef>
              <a:buNone/>
            </a:pPr>
            <a:r>
              <a:rPr lang="en-US" sz="1200" dirty="0"/>
              <a:t>ADT^</a:t>
            </a:r>
            <a:r>
              <a:rPr lang="en-US" sz="1200" dirty="0" smtClean="0"/>
              <a:t>A01^ADT_ADT01</a:t>
            </a:r>
            <a:endParaRPr lang="en-US" sz="1200" dirty="0"/>
          </a:p>
        </p:txBody>
      </p:sp>
      <p:sp>
        <p:nvSpPr>
          <p:cNvPr id="56" name="Shape 230"/>
          <p:cNvSpPr/>
          <p:nvPr/>
        </p:nvSpPr>
        <p:spPr>
          <a:xfrm>
            <a:off x="0" y="4711700"/>
            <a:ext cx="825500" cy="581660"/>
          </a:xfrm>
          <a:prstGeom prst="rect">
            <a:avLst/>
          </a:prstGeom>
          <a:solidFill>
            <a:schemeClr val="lt1"/>
          </a:solidFill>
          <a:ln w="19050" cap="flat" cmpd="sng">
            <a:solidFill>
              <a:schemeClr val="lt1"/>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Tree>
    <p:extLst>
      <p:ext uri="{BB962C8B-B14F-4D97-AF65-F5344CB8AC3E}">
        <p14:creationId xmlns:p14="http://schemas.microsoft.com/office/powerpoint/2010/main" val="296339229"/>
      </p:ext>
    </p:extLst>
  </p:cSld>
  <p:clrMapOvr>
    <a:masterClrMapping/>
  </p:clrMapOvr>
  <p:transition spd="slow">
    <p:cut/>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1468193"/>
            <a:ext cx="7886700" cy="4708770"/>
          </a:xfrm>
        </p:spPr>
        <p:txBody>
          <a:bodyPr/>
          <a:lstStyle/>
          <a:p>
            <a:r>
              <a:rPr lang="en-US" dirty="0" smtClean="0">
                <a:latin typeface="Calibri Light" panose="020F0302020204030204" pitchFamily="34" charset="0"/>
              </a:rPr>
              <a:t>Messaging (and collection of messages with a listener) allows real-time use of data by external functions</a:t>
            </a:r>
          </a:p>
          <a:p>
            <a:r>
              <a:rPr lang="en-US" dirty="0" smtClean="0">
                <a:latin typeface="Calibri Light" panose="020F0302020204030204" pitchFamily="34" charset="0"/>
              </a:rPr>
              <a:t>Interest in predicting admissions from data at time of triage or as care proceeds in ED</a:t>
            </a:r>
          </a:p>
          <a:p>
            <a:r>
              <a:rPr lang="en-US" dirty="0" smtClean="0">
                <a:latin typeface="Calibri Light" panose="020F0302020204030204" pitchFamily="34" charset="0"/>
              </a:rPr>
              <a:t>Might allow flexibility in management of inpatient beds, a scarce resource in hospitals, and nursing staffing (a potentially flexible resource)</a:t>
            </a:r>
            <a:endParaRPr lang="en-US" dirty="0">
              <a:latin typeface="Calibri Light" panose="020F0302020204030204" pitchFamily="34" charset="0"/>
            </a:endParaRPr>
          </a:p>
        </p:txBody>
      </p:sp>
      <p:sp>
        <p:nvSpPr>
          <p:cNvPr id="4" name="Title 1"/>
          <p:cNvSpPr txBox="1">
            <a:spLocks/>
          </p:cNvSpPr>
          <p:nvPr/>
        </p:nvSpPr>
        <p:spPr>
          <a:xfrm>
            <a:off x="628650" y="365127"/>
            <a:ext cx="7886700" cy="1103066"/>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smtClean="0"/>
              <a:t>Prediction Modeling</a:t>
            </a:r>
            <a:r>
              <a:rPr lang="en-US" dirty="0" smtClean="0"/>
              <a:t/>
            </a:r>
            <a:br>
              <a:rPr lang="en-US" dirty="0" smtClean="0"/>
            </a:br>
            <a:endParaRPr lang="en-US" dirty="0"/>
          </a:p>
        </p:txBody>
      </p:sp>
      <p:cxnSp>
        <p:nvCxnSpPr>
          <p:cNvPr id="5" name="Straight Connector 4"/>
          <p:cNvCxnSpPr/>
          <p:nvPr/>
        </p:nvCxnSpPr>
        <p:spPr>
          <a:xfrm>
            <a:off x="713570" y="916660"/>
            <a:ext cx="77168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892096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2034155"/>
            <a:ext cx="7886700" cy="4351338"/>
          </a:xfrm>
        </p:spPr>
        <p:txBody>
          <a:bodyPr>
            <a:normAutofit lnSpcReduction="10000"/>
          </a:bodyPr>
          <a:lstStyle/>
          <a:p>
            <a:r>
              <a:rPr lang="en-US" dirty="0" smtClean="0"/>
              <a:t>Four systems displaying lack of interoperability</a:t>
            </a:r>
          </a:p>
          <a:p>
            <a:pPr lvl="1"/>
            <a:r>
              <a:rPr lang="en-US" dirty="0" smtClean="0"/>
              <a:t>EHR</a:t>
            </a:r>
          </a:p>
          <a:p>
            <a:pPr lvl="1"/>
            <a:r>
              <a:rPr lang="en-US" dirty="0" smtClean="0"/>
              <a:t>ADT</a:t>
            </a:r>
          </a:p>
          <a:p>
            <a:pPr lvl="1"/>
            <a:r>
              <a:rPr lang="en-US" dirty="0" smtClean="0"/>
              <a:t>BMS</a:t>
            </a:r>
          </a:p>
          <a:p>
            <a:pPr lvl="1"/>
            <a:r>
              <a:rPr lang="en-US" dirty="0" smtClean="0"/>
              <a:t>EDIS</a:t>
            </a:r>
          </a:p>
          <a:p>
            <a:r>
              <a:rPr lang="en-US" dirty="0" smtClean="0"/>
              <a:t>Problems exhibited from lack of interoperability</a:t>
            </a:r>
          </a:p>
          <a:p>
            <a:pPr lvl="1" fontAlgn="base"/>
            <a:r>
              <a:rPr lang="en-US" dirty="0"/>
              <a:t>Work inefficiency </a:t>
            </a:r>
            <a:r>
              <a:rPr lang="en-US" dirty="0" smtClean="0"/>
              <a:t>↓ for </a:t>
            </a:r>
            <a:r>
              <a:rPr lang="en-US" dirty="0"/>
              <a:t>ED providers and other staff </a:t>
            </a:r>
            <a:r>
              <a:rPr lang="en-US" dirty="0" smtClean="0"/>
              <a:t>with </a:t>
            </a:r>
            <a:r>
              <a:rPr lang="en-US" dirty="0"/>
              <a:t>no mechanism to monitor patient status in real time</a:t>
            </a:r>
          </a:p>
          <a:p>
            <a:pPr lvl="1" fontAlgn="base"/>
            <a:r>
              <a:rPr lang="en-US" dirty="0"/>
              <a:t>Delays in patient transfers to inpatient units </a:t>
            </a:r>
            <a:endParaRPr lang="en-US" dirty="0" smtClean="0"/>
          </a:p>
          <a:p>
            <a:pPr lvl="1" fontAlgn="base"/>
            <a:r>
              <a:rPr lang="en-US" dirty="0" smtClean="0"/>
              <a:t>Poor </a:t>
            </a:r>
            <a:r>
              <a:rPr lang="en-US" dirty="0"/>
              <a:t>data quality </a:t>
            </a:r>
            <a:r>
              <a:rPr lang="en-US" dirty="0" smtClean="0"/>
              <a:t>to </a:t>
            </a:r>
            <a:r>
              <a:rPr lang="en-US" dirty="0"/>
              <a:t>measure the performance of patient transfer and care coordination </a:t>
            </a:r>
            <a:r>
              <a:rPr lang="en-US" dirty="0" smtClean="0"/>
              <a:t>(siloed data)</a:t>
            </a:r>
            <a:endParaRPr lang="en-US" dirty="0"/>
          </a:p>
          <a:p>
            <a:endParaRPr lang="en-US" dirty="0" smtClean="0"/>
          </a:p>
        </p:txBody>
      </p:sp>
      <p:sp>
        <p:nvSpPr>
          <p:cNvPr id="4" name="Title 1"/>
          <p:cNvSpPr txBox="1">
            <a:spLocks/>
          </p:cNvSpPr>
          <p:nvPr/>
        </p:nvSpPr>
        <p:spPr>
          <a:xfrm>
            <a:off x="1143000" y="2639689"/>
            <a:ext cx="7772400" cy="23876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3600" dirty="0"/>
          </a:p>
        </p:txBody>
      </p:sp>
      <p:pic>
        <p:nvPicPr>
          <p:cNvPr id="6" name="Picture 5"/>
          <p:cNvPicPr>
            <a:picLocks noChangeAspect="1"/>
          </p:cNvPicPr>
          <p:nvPr/>
        </p:nvPicPr>
        <p:blipFill>
          <a:blip r:embed="rId3"/>
          <a:stretch>
            <a:fillRect/>
          </a:stretch>
        </p:blipFill>
        <p:spPr>
          <a:xfrm>
            <a:off x="5725174" y="208067"/>
            <a:ext cx="3328673" cy="1826088"/>
          </a:xfrm>
          <a:prstGeom prst="rect">
            <a:avLst/>
          </a:prstGeom>
        </p:spPr>
      </p:pic>
      <p:sp>
        <p:nvSpPr>
          <p:cNvPr id="7" name="Rectangle 6"/>
          <p:cNvSpPr/>
          <p:nvPr/>
        </p:nvSpPr>
        <p:spPr>
          <a:xfrm>
            <a:off x="6510270" y="6642556"/>
            <a:ext cx="4572000" cy="215444"/>
          </a:xfrm>
          <a:prstGeom prst="rect">
            <a:avLst/>
          </a:prstGeom>
        </p:spPr>
        <p:txBody>
          <a:bodyPr>
            <a:spAutoFit/>
          </a:bodyPr>
          <a:lstStyle/>
          <a:p>
            <a:r>
              <a:rPr lang="en-US" sz="800" dirty="0" smtClean="0"/>
              <a:t>http://www.boattest.com/images-gallery/News/lead_1.jpg</a:t>
            </a:r>
            <a:endParaRPr lang="en-US" sz="800" dirty="0"/>
          </a:p>
        </p:txBody>
      </p:sp>
      <p:sp>
        <p:nvSpPr>
          <p:cNvPr id="8" name="Title 1"/>
          <p:cNvSpPr>
            <a:spLocks noGrp="1"/>
          </p:cNvSpPr>
          <p:nvPr>
            <p:ph type="title"/>
          </p:nvPr>
        </p:nvSpPr>
        <p:spPr>
          <a:xfrm>
            <a:off x="628650" y="365127"/>
            <a:ext cx="7886700" cy="1103066"/>
          </a:xfrm>
        </p:spPr>
        <p:txBody>
          <a:bodyPr>
            <a:normAutofit fontScale="90000"/>
          </a:bodyPr>
          <a:lstStyle/>
          <a:p>
            <a:r>
              <a:rPr lang="en-US" b="1" dirty="0" smtClean="0"/>
              <a:t>Problem Statement</a:t>
            </a:r>
            <a:r>
              <a:rPr lang="en-US" dirty="0" smtClean="0"/>
              <a:t/>
            </a:r>
            <a:br>
              <a:rPr lang="en-US" dirty="0" smtClean="0"/>
            </a:br>
            <a:endParaRPr lang="en-US" dirty="0"/>
          </a:p>
        </p:txBody>
      </p:sp>
      <p:cxnSp>
        <p:nvCxnSpPr>
          <p:cNvPr id="9" name="Straight Connector 8"/>
          <p:cNvCxnSpPr/>
          <p:nvPr/>
        </p:nvCxnSpPr>
        <p:spPr>
          <a:xfrm>
            <a:off x="713570" y="916660"/>
            <a:ext cx="501160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0703183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latin typeface="+mj-lt"/>
              </a:rPr>
              <a:t>G</a:t>
            </a:r>
            <a:r>
              <a:rPr lang="en-US" dirty="0" smtClean="0">
                <a:latin typeface="+mj-lt"/>
              </a:rPr>
              <a:t>oal - create </a:t>
            </a:r>
            <a:r>
              <a:rPr lang="en-US" dirty="0">
                <a:latin typeface="+mj-lt"/>
              </a:rPr>
              <a:t>a profile that enables interoperable systems </a:t>
            </a:r>
            <a:endParaRPr lang="en-US" dirty="0" smtClean="0">
              <a:latin typeface="+mj-lt"/>
            </a:endParaRPr>
          </a:p>
          <a:p>
            <a:r>
              <a:rPr lang="en-US" dirty="0" smtClean="0">
                <a:latin typeface="+mj-lt"/>
              </a:rPr>
              <a:t>Workflow considerations</a:t>
            </a:r>
            <a:endParaRPr lang="en-US" dirty="0">
              <a:latin typeface="+mj-lt"/>
            </a:endParaRPr>
          </a:p>
          <a:p>
            <a:r>
              <a:rPr lang="en-US" dirty="0" smtClean="0">
                <a:latin typeface="+mj-lt"/>
              </a:rPr>
              <a:t>HL7 chosen standard</a:t>
            </a:r>
          </a:p>
          <a:p>
            <a:r>
              <a:rPr lang="en-US" dirty="0" smtClean="0">
                <a:latin typeface="+mj-lt"/>
              </a:rPr>
              <a:t>ED vs Routine Care</a:t>
            </a:r>
            <a:endParaRPr lang="en-US" dirty="0">
              <a:latin typeface="+mj-lt"/>
            </a:endParaRPr>
          </a:p>
        </p:txBody>
      </p:sp>
      <p:pic>
        <p:nvPicPr>
          <p:cNvPr id="4" name="Picture 3"/>
          <p:cNvPicPr>
            <a:picLocks noChangeAspect="1"/>
          </p:cNvPicPr>
          <p:nvPr/>
        </p:nvPicPr>
        <p:blipFill>
          <a:blip r:embed="rId3"/>
          <a:stretch>
            <a:fillRect/>
          </a:stretch>
        </p:blipFill>
        <p:spPr>
          <a:xfrm>
            <a:off x="4417453" y="3275047"/>
            <a:ext cx="3755079" cy="2496706"/>
          </a:xfrm>
          <a:prstGeom prst="rect">
            <a:avLst/>
          </a:prstGeom>
        </p:spPr>
      </p:pic>
      <p:sp>
        <p:nvSpPr>
          <p:cNvPr id="5" name="Title 1"/>
          <p:cNvSpPr txBox="1">
            <a:spLocks/>
          </p:cNvSpPr>
          <p:nvPr/>
        </p:nvSpPr>
        <p:spPr>
          <a:xfrm>
            <a:off x="628650" y="365127"/>
            <a:ext cx="7886700" cy="1103066"/>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smtClean="0"/>
              <a:t>Discussion</a:t>
            </a:r>
            <a:r>
              <a:rPr lang="en-US" dirty="0" smtClean="0"/>
              <a:t/>
            </a:r>
            <a:br>
              <a:rPr lang="en-US" dirty="0" smtClean="0"/>
            </a:br>
            <a:endParaRPr lang="en-US" dirty="0"/>
          </a:p>
        </p:txBody>
      </p:sp>
      <p:cxnSp>
        <p:nvCxnSpPr>
          <p:cNvPr id="6" name="Straight Connector 5"/>
          <p:cNvCxnSpPr/>
          <p:nvPr/>
        </p:nvCxnSpPr>
        <p:spPr>
          <a:xfrm>
            <a:off x="713570" y="916660"/>
            <a:ext cx="77168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040331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514350" indent="-514350">
              <a:buFont typeface="+mj-lt"/>
              <a:buAutoNum type="arabicPeriod"/>
            </a:pPr>
            <a:r>
              <a:rPr lang="en-US" dirty="0" smtClean="0">
                <a:latin typeface="Calibri Light" panose="020F0302020204030204" pitchFamily="34" charset="0"/>
              </a:rPr>
              <a:t>Pines </a:t>
            </a:r>
            <a:r>
              <a:rPr lang="en-US" dirty="0">
                <a:latin typeface="Calibri Light" panose="020F0302020204030204" pitchFamily="34" charset="0"/>
              </a:rPr>
              <a:t>JM, Batt RJ, Hilton JA, Terwiesch C. The Financial Consequences of Lost Demand and Reducing Boarding in Hospital Emergency Departments. Ann Emerg Med. 2011 Oct;58(4):331–40. </a:t>
            </a:r>
          </a:p>
          <a:p>
            <a:pPr marL="514350" indent="-514350">
              <a:buFont typeface="+mj-lt"/>
              <a:buAutoNum type="arabicPeriod"/>
            </a:pPr>
            <a:r>
              <a:rPr lang="en-US" dirty="0" smtClean="0">
                <a:latin typeface="Calibri Light" panose="020F0302020204030204" pitchFamily="34" charset="0"/>
              </a:rPr>
              <a:t>Singer </a:t>
            </a:r>
            <a:r>
              <a:rPr lang="en-US" dirty="0">
                <a:latin typeface="Calibri Light" panose="020F0302020204030204" pitchFamily="34" charset="0"/>
              </a:rPr>
              <a:t>AJ, Thode HC, Jr., Viccellio P, Pines JM. The association between length of emergency department boarding and mortality. Acad Emerg Med. 2011;18(12):1324-9.</a:t>
            </a:r>
          </a:p>
          <a:p>
            <a:endParaRPr lang="en-US" dirty="0"/>
          </a:p>
        </p:txBody>
      </p:sp>
      <p:sp>
        <p:nvSpPr>
          <p:cNvPr id="4" name="Title 1"/>
          <p:cNvSpPr txBox="1">
            <a:spLocks/>
          </p:cNvSpPr>
          <p:nvPr/>
        </p:nvSpPr>
        <p:spPr>
          <a:xfrm>
            <a:off x="628650" y="365127"/>
            <a:ext cx="7886700" cy="1103066"/>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smtClean="0"/>
              <a:t>References</a:t>
            </a:r>
            <a:r>
              <a:rPr lang="en-US" dirty="0" smtClean="0"/>
              <a:t/>
            </a:r>
            <a:br>
              <a:rPr lang="en-US" dirty="0" smtClean="0"/>
            </a:br>
            <a:endParaRPr lang="en-US" dirty="0"/>
          </a:p>
        </p:txBody>
      </p:sp>
      <p:cxnSp>
        <p:nvCxnSpPr>
          <p:cNvPr id="5" name="Straight Connector 4"/>
          <p:cNvCxnSpPr/>
          <p:nvPr/>
        </p:nvCxnSpPr>
        <p:spPr>
          <a:xfrm>
            <a:off x="713570" y="916660"/>
            <a:ext cx="77168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291217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449943" y="1103066"/>
            <a:ext cx="7886700" cy="4351338"/>
          </a:xfrm>
        </p:spPr>
        <p:txBody>
          <a:bodyPr>
            <a:normAutofit/>
          </a:bodyPr>
          <a:lstStyle/>
          <a:p>
            <a:pPr marL="0" indent="0">
              <a:buNone/>
            </a:pPr>
            <a:r>
              <a:rPr lang="en-US" dirty="0"/>
              <a:t>Interoperability and data exchange among the </a:t>
            </a:r>
            <a:r>
              <a:rPr lang="en-US" dirty="0" smtClean="0"/>
              <a:t>EHR</a:t>
            </a:r>
            <a:r>
              <a:rPr lang="en-US" dirty="0"/>
              <a:t>, ADT, BMS, and EDIS systems </a:t>
            </a:r>
            <a:r>
              <a:rPr lang="en-US" dirty="0" smtClean="0"/>
              <a:t>enable </a:t>
            </a:r>
            <a:r>
              <a:rPr lang="en-US" b="1" i="1" dirty="0"/>
              <a:t>integrated bed management </a:t>
            </a:r>
            <a:r>
              <a:rPr lang="en-US" b="1" i="1" dirty="0" smtClean="0"/>
              <a:t>functionality</a:t>
            </a:r>
          </a:p>
          <a:p>
            <a:pPr marL="0" indent="0">
              <a:buNone/>
            </a:pPr>
            <a:endParaRPr lang="en-US" b="1" i="1" dirty="0"/>
          </a:p>
          <a:p>
            <a:pPr marL="0" indent="0">
              <a:buNone/>
            </a:pPr>
            <a:r>
              <a:rPr lang="en-US" dirty="0" smtClean="0"/>
              <a:t>Benefits:</a:t>
            </a:r>
          </a:p>
          <a:p>
            <a:r>
              <a:rPr lang="en-US" dirty="0" smtClean="0"/>
              <a:t>Increased efficiency</a:t>
            </a:r>
          </a:p>
          <a:p>
            <a:r>
              <a:rPr lang="en-US" dirty="0" smtClean="0"/>
              <a:t>Reduced delays and waste</a:t>
            </a:r>
          </a:p>
          <a:p>
            <a:r>
              <a:rPr lang="en-US" dirty="0" smtClean="0"/>
              <a:t>Improved patient transfer and care coordination data, resulting in better predictive planning</a:t>
            </a:r>
            <a:endParaRPr lang="en-US" dirty="0"/>
          </a:p>
        </p:txBody>
      </p:sp>
      <p:sp>
        <p:nvSpPr>
          <p:cNvPr id="9" name="Title 1"/>
          <p:cNvSpPr txBox="1">
            <a:spLocks/>
          </p:cNvSpPr>
          <p:nvPr/>
        </p:nvSpPr>
        <p:spPr>
          <a:xfrm>
            <a:off x="449943" y="133003"/>
            <a:ext cx="6555921" cy="1103066"/>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smtClean="0"/>
              <a:t>Value Statement</a:t>
            </a:r>
            <a:endParaRPr lang="en-US" sz="4000" b="1" dirty="0"/>
          </a:p>
        </p:txBody>
      </p:sp>
      <p:cxnSp>
        <p:nvCxnSpPr>
          <p:cNvPr id="10" name="Straight Connector 9"/>
          <p:cNvCxnSpPr/>
          <p:nvPr/>
        </p:nvCxnSpPr>
        <p:spPr>
          <a:xfrm>
            <a:off x="449943" y="916660"/>
            <a:ext cx="673462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644175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449943" y="1487913"/>
            <a:ext cx="7886700" cy="4351338"/>
          </a:xfrm>
        </p:spPr>
        <p:txBody>
          <a:bodyPr>
            <a:normAutofit/>
          </a:bodyPr>
          <a:lstStyle/>
          <a:p>
            <a:pPr marL="0" indent="0">
              <a:buNone/>
            </a:pPr>
            <a:r>
              <a:rPr lang="en-US" dirty="0" smtClean="0"/>
              <a:t>Robust, integrated bed management not only improves patient care but also impacts a hospital’s bottom line.</a:t>
            </a:r>
          </a:p>
          <a:p>
            <a:r>
              <a:rPr lang="en-US" dirty="0"/>
              <a:t>Prolonged post-admission delays are associated with increased mortality and length of hospital stay, even controlling for acuity and comorbid conditions.</a:t>
            </a:r>
            <a:r>
              <a:rPr lang="en-US" baseline="30000" dirty="0"/>
              <a:t>2</a:t>
            </a:r>
            <a:r>
              <a:rPr lang="en-US" dirty="0"/>
              <a:t> </a:t>
            </a:r>
            <a:endParaRPr lang="en-US" dirty="0" smtClean="0"/>
          </a:p>
          <a:p>
            <a:r>
              <a:rPr lang="en-US" dirty="0" smtClean="0"/>
              <a:t>One hour decrease in average ED boarding time = $10,000/day increase in revenue at one inner-city teaching hospital.</a:t>
            </a:r>
            <a:r>
              <a:rPr lang="en-US" baseline="30000" dirty="0" smtClean="0"/>
              <a:t>1</a:t>
            </a:r>
            <a:r>
              <a:rPr lang="en-US" dirty="0" smtClean="0"/>
              <a:t> </a:t>
            </a:r>
          </a:p>
          <a:p>
            <a:endParaRPr lang="en-US" dirty="0"/>
          </a:p>
        </p:txBody>
      </p:sp>
      <p:sp>
        <p:nvSpPr>
          <p:cNvPr id="9" name="Title 1"/>
          <p:cNvSpPr txBox="1">
            <a:spLocks/>
          </p:cNvSpPr>
          <p:nvPr/>
        </p:nvSpPr>
        <p:spPr>
          <a:xfrm>
            <a:off x="449943" y="99221"/>
            <a:ext cx="6555921" cy="1103066"/>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smtClean="0"/>
              <a:t>Clinical and Financial Impact</a:t>
            </a:r>
            <a:endParaRPr lang="en-US" sz="4000" b="1" dirty="0"/>
          </a:p>
        </p:txBody>
      </p:sp>
      <p:cxnSp>
        <p:nvCxnSpPr>
          <p:cNvPr id="10" name="Straight Connector 9"/>
          <p:cNvCxnSpPr/>
          <p:nvPr/>
        </p:nvCxnSpPr>
        <p:spPr>
          <a:xfrm>
            <a:off x="449943" y="916660"/>
            <a:ext cx="6734628" cy="0"/>
          </a:xfrm>
          <a:prstGeom prst="line">
            <a:avLst/>
          </a:prstGeom>
        </p:spPr>
        <p:style>
          <a:lnRef idx="1">
            <a:schemeClr val="accent1"/>
          </a:lnRef>
          <a:fillRef idx="0">
            <a:schemeClr val="accent1"/>
          </a:fillRef>
          <a:effectRef idx="0">
            <a:schemeClr val="accent1"/>
          </a:effectRef>
          <a:fontRef idx="minor">
            <a:schemeClr val="tx1"/>
          </a:fontRef>
        </p:style>
      </p:cxnSp>
      <p:pic>
        <p:nvPicPr>
          <p:cNvPr id="7" name="Picture 6"/>
          <p:cNvPicPr>
            <a:picLocks noChangeAspect="1"/>
          </p:cNvPicPr>
          <p:nvPr/>
        </p:nvPicPr>
        <p:blipFill>
          <a:blip r:embed="rId3"/>
          <a:stretch>
            <a:fillRect/>
          </a:stretch>
        </p:blipFill>
        <p:spPr>
          <a:xfrm>
            <a:off x="7363278" y="137144"/>
            <a:ext cx="1336985" cy="1353029"/>
          </a:xfrm>
          <a:prstGeom prst="rect">
            <a:avLst/>
          </a:prstGeom>
        </p:spPr>
      </p:pic>
    </p:spTree>
    <p:extLst>
      <p:ext uri="{BB962C8B-B14F-4D97-AF65-F5344CB8AC3E}">
        <p14:creationId xmlns:p14="http://schemas.microsoft.com/office/powerpoint/2010/main" val="37502161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7"/>
            <a:ext cx="7886700" cy="1103066"/>
          </a:xfrm>
        </p:spPr>
        <p:txBody>
          <a:bodyPr>
            <a:normAutofit fontScale="90000"/>
          </a:bodyPr>
          <a:lstStyle/>
          <a:p>
            <a:r>
              <a:rPr lang="en-US" b="1" dirty="0" smtClean="0"/>
              <a:t>Use Case</a:t>
            </a:r>
            <a:br>
              <a:rPr lang="en-US" b="1" dirty="0" smtClean="0"/>
            </a:br>
            <a:endParaRPr lang="en-US" b="1" dirty="0"/>
          </a:p>
        </p:txBody>
      </p:sp>
      <p:sp>
        <p:nvSpPr>
          <p:cNvPr id="3" name="Content Placeholder 2"/>
          <p:cNvSpPr>
            <a:spLocks noGrp="1"/>
          </p:cNvSpPr>
          <p:nvPr>
            <p:ph idx="1"/>
          </p:nvPr>
        </p:nvSpPr>
        <p:spPr>
          <a:xfrm>
            <a:off x="628650" y="1479177"/>
            <a:ext cx="7886700" cy="4351338"/>
          </a:xfrm>
        </p:spPr>
        <p:txBody>
          <a:bodyPr>
            <a:noAutofit/>
          </a:bodyPr>
          <a:lstStyle/>
          <a:p>
            <a:r>
              <a:rPr lang="en-US" sz="1200" dirty="0"/>
              <a:t>Mrs. Penny arrives for care in the emergency department (ED) where an administrative clerk creates an outpatient visit (registers) Mrs. Penny in the ADT system for the ED, which is part of the EHR system. This populates EDIS with Mrs. Penny’s name and visit information. Mrs. Penny is seen by Nurse Nickel, the triage nurse. Mrs. Penny receives care in the ED from Dr. Dent, who records himself as the provider of record in EDIS. During early care of Mrs. Penny, a nurse or doctor identifies that Mrs. Penny’s complaint is likely to result in an inpatient admission. Dr. Dent and Nurse Nickel can </a:t>
            </a:r>
            <a:r>
              <a:rPr lang="en-US" sz="1200" dirty="0" smtClean="0"/>
              <a:t>create </a:t>
            </a:r>
            <a:r>
              <a:rPr lang="en-US" sz="1200" dirty="0"/>
              <a:t>a “heads up” notification in EDIS to communicate the potential of an admission for Mrs. Penny to BMS. This is not a formal admission order because the patient may not be fully stabilized for admission and the clinician may not know at this time all the information necessary for an admission order (for example: service, team, level of care, and isolation or cohabitation needs). The action of creating a “heads up” notification updates a list of patients in BMS to give operational awareness of an estimate of total pending admissions from the ED.</a:t>
            </a:r>
          </a:p>
          <a:p>
            <a:r>
              <a:rPr lang="en-US" sz="1200" dirty="0"/>
              <a:t>Care proceeds, and eventually Dr. Dent decides to admit Mrs. Penny to the hospital. At this time, he enters the details of the admission into EDIS, including the necessary information regarding her bed requirements (for example: service, team, level of care, and isolation or cohabitation needs). Cohabitation and/or Isolation needs are determined using clinical decision support accomplished via patient information retrieved from Mrs. Penny’s EHR; for instance, recommending isolation if data in the EHR reveals that the patient is colonized with Methicillin-resistant Staph aureus (MRSA). Dr. Dent’s admission entry in EDIS updates Mrs. Penny’s status to display in EDIS as “admitted, waiting bed assignment.” It also creates a formal admission order in the EHR as well as a pending bed request in BMS. (Mrs. Penny is removed from the “heads up” list of patients if placed there earlier.) The information in the admission order/pending bed request identifies Mrs. Penny’s ED care team as Dr. Dent and Nurse Nickel, and this information is updated in real time in EDIS with ED staff changes .</a:t>
            </a:r>
          </a:p>
          <a:p>
            <a:r>
              <a:rPr lang="en-US" sz="1200" dirty="0"/>
              <a:t>The task of identifying an appropriate bed for Mrs. Penny involves coordination with individual wards and bed cleaning staff to locate available (or soon-to-be available) beds. Inpatient discharges and bed cleaning activities change bed statuses within BMS. The bed management administrator uses this information to identify the likely future bed for Mrs. Penny and enters the potential bed assignment into BMS. The potential bed assignment is sent from BMS to EDIS, where it is visible to ED staff. After report of Mrs. Penny’s ED course of care is communicated between ED and floor nurses, ED administrative staff update Mrs. Penny’s location in the ADT system from the ED to the ward. When Mrs. Penny leaves the ED, the ED administrator records her departure from the ED in EDIS. When Mrs. Penny arrives on the ward, the ward clerk enters in BMS that she has arrived on the ward for care</a:t>
            </a:r>
            <a:r>
              <a:rPr lang="en-US" sz="1200" dirty="0" smtClean="0"/>
              <a:t>.</a:t>
            </a:r>
            <a:endParaRPr lang="en-US" sz="1200" dirty="0"/>
          </a:p>
        </p:txBody>
      </p:sp>
      <p:sp>
        <p:nvSpPr>
          <p:cNvPr id="4" name="TextBox 3"/>
          <p:cNvSpPr txBox="1"/>
          <p:nvPr/>
        </p:nvSpPr>
        <p:spPr>
          <a:xfrm>
            <a:off x="7070501" y="916660"/>
            <a:ext cx="3335628" cy="369332"/>
          </a:xfrm>
          <a:prstGeom prst="rect">
            <a:avLst/>
          </a:prstGeom>
          <a:noFill/>
        </p:spPr>
        <p:txBody>
          <a:bodyPr wrap="square" rtlCol="0">
            <a:spAutoFit/>
          </a:bodyPr>
          <a:lstStyle/>
          <a:p>
            <a:r>
              <a:rPr lang="en-US" dirty="0" smtClean="0"/>
              <a:t>Story Board 1</a:t>
            </a:r>
            <a:endParaRPr lang="en-US" dirty="0"/>
          </a:p>
        </p:txBody>
      </p:sp>
      <p:cxnSp>
        <p:nvCxnSpPr>
          <p:cNvPr id="6" name="Straight Connector 5"/>
          <p:cNvCxnSpPr/>
          <p:nvPr/>
        </p:nvCxnSpPr>
        <p:spPr>
          <a:xfrm>
            <a:off x="713570" y="916660"/>
            <a:ext cx="77168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5951814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4764" y="730661"/>
            <a:ext cx="9059236" cy="6127339"/>
          </a:xfrm>
        </p:spPr>
      </p:pic>
      <p:sp>
        <p:nvSpPr>
          <p:cNvPr id="21" name="Rounded Rectangle 20"/>
          <p:cNvSpPr/>
          <p:nvPr/>
        </p:nvSpPr>
        <p:spPr>
          <a:xfrm>
            <a:off x="1423607" y="714271"/>
            <a:ext cx="4754880" cy="2145161"/>
          </a:xfrm>
          <a:prstGeom prst="roundRect">
            <a:avLst/>
          </a:prstGeom>
          <a:solidFill>
            <a:schemeClr val="accent1">
              <a:alpha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3600" dirty="0" smtClean="0">
                <a:solidFill>
                  <a:prstClr val="white"/>
                </a:solidFill>
                <a:effectLst>
                  <a:glow rad="1079500">
                    <a:prstClr val="black">
                      <a:alpha val="18000"/>
                    </a:prstClr>
                  </a:glow>
                </a:effectLst>
              </a:rPr>
              <a:t>1</a:t>
            </a:r>
            <a:r>
              <a:rPr lang="en-US" sz="3600" dirty="0">
                <a:solidFill>
                  <a:prstClr val="white"/>
                </a:solidFill>
                <a:effectLst>
                  <a:glow rad="1079500">
                    <a:prstClr val="black">
                      <a:alpha val="18000"/>
                    </a:prstClr>
                  </a:glow>
                </a:effectLst>
              </a:rPr>
              <a:t>. Arrival to Admission</a:t>
            </a:r>
          </a:p>
          <a:p>
            <a:pPr algn="ctr"/>
            <a:r>
              <a:rPr lang="en-US" dirty="0" smtClean="0">
                <a:solidFill>
                  <a:schemeClr val="bg1"/>
                </a:solidFill>
                <a:effectLst>
                  <a:glow rad="1079500">
                    <a:schemeClr val="tx1">
                      <a:alpha val="18000"/>
                    </a:schemeClr>
                  </a:glow>
                </a:effectLst>
              </a:rPr>
              <a:t> </a:t>
            </a:r>
            <a:endParaRPr lang="en-US" dirty="0">
              <a:solidFill>
                <a:schemeClr val="bg1"/>
              </a:solidFill>
              <a:effectLst>
                <a:glow rad="1079500">
                  <a:schemeClr val="tx1">
                    <a:alpha val="18000"/>
                  </a:schemeClr>
                </a:glow>
              </a:effectLst>
            </a:endParaRPr>
          </a:p>
        </p:txBody>
      </p:sp>
      <p:sp>
        <p:nvSpPr>
          <p:cNvPr id="22" name="Rounded Rectangle 21"/>
          <p:cNvSpPr/>
          <p:nvPr/>
        </p:nvSpPr>
        <p:spPr>
          <a:xfrm>
            <a:off x="4189530" y="1814008"/>
            <a:ext cx="4873316" cy="4780914"/>
          </a:xfrm>
          <a:prstGeom prst="roundRect">
            <a:avLst/>
          </a:prstGeom>
          <a:solidFill>
            <a:srgbClr val="FFFF00">
              <a:alpha val="7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3600" dirty="0" smtClean="0">
                <a:solidFill>
                  <a:prstClr val="white"/>
                </a:solidFill>
                <a:effectLst>
                  <a:glow rad="1079500">
                    <a:prstClr val="black">
                      <a:alpha val="18000"/>
                    </a:prstClr>
                  </a:glow>
                </a:effectLst>
              </a:rPr>
              <a:t>2. Admission </a:t>
            </a:r>
            <a:r>
              <a:rPr lang="en-US" sz="3600" dirty="0">
                <a:solidFill>
                  <a:prstClr val="white"/>
                </a:solidFill>
                <a:effectLst>
                  <a:glow rad="1079500">
                    <a:prstClr val="black">
                      <a:alpha val="18000"/>
                    </a:prstClr>
                  </a:glow>
                </a:effectLst>
              </a:rPr>
              <a:t>to </a:t>
            </a:r>
            <a:r>
              <a:rPr lang="en-US" sz="3600" dirty="0" smtClean="0">
                <a:solidFill>
                  <a:prstClr val="white"/>
                </a:solidFill>
                <a:effectLst>
                  <a:glow rad="1079500">
                    <a:prstClr val="black">
                      <a:alpha val="18000"/>
                    </a:prstClr>
                  </a:glow>
                </a:effectLst>
              </a:rPr>
              <a:t>Candidate Bed</a:t>
            </a:r>
            <a:endParaRPr lang="en-US" sz="3600" dirty="0">
              <a:solidFill>
                <a:prstClr val="white"/>
              </a:solidFill>
              <a:effectLst>
                <a:glow rad="1079500">
                  <a:prstClr val="black">
                    <a:alpha val="18000"/>
                  </a:prstClr>
                </a:glow>
              </a:effectLst>
            </a:endParaRPr>
          </a:p>
        </p:txBody>
      </p:sp>
      <p:pic>
        <p:nvPicPr>
          <p:cNvPr id="23" name="Picture 22"/>
          <p:cNvPicPr>
            <a:picLocks noChangeAspect="1"/>
          </p:cNvPicPr>
          <p:nvPr/>
        </p:nvPicPr>
        <p:blipFill>
          <a:blip r:embed="rId4"/>
          <a:stretch>
            <a:fillRect/>
          </a:stretch>
        </p:blipFill>
        <p:spPr>
          <a:xfrm>
            <a:off x="-254839" y="1803241"/>
            <a:ext cx="4444369" cy="4743099"/>
          </a:xfrm>
          <a:prstGeom prst="rect">
            <a:avLst/>
          </a:prstGeom>
        </p:spPr>
      </p:pic>
    </p:spTree>
    <p:extLst>
      <p:ext uri="{BB962C8B-B14F-4D97-AF65-F5344CB8AC3E}">
        <p14:creationId xmlns:p14="http://schemas.microsoft.com/office/powerpoint/2010/main" val="1311609506"/>
      </p:ext>
    </p:extLst>
  </p:cSld>
  <p:clrMapOvr>
    <a:masterClrMapping/>
  </p:clrMapOvr>
  <mc:AlternateContent xmlns:mc="http://schemas.openxmlformats.org/markup-compatibility/2006" xmlns:p14="http://schemas.microsoft.com/office/powerpoint/2010/main">
    <mc:Choice Requires="p14">
      <p:transition spd="slow" p14:dur="2000" advTm="14000"/>
    </mc:Choice>
    <mc:Fallback xmlns="">
      <p:transition spd="slow" advTm="14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7"/>
            <a:ext cx="7886700" cy="1103066"/>
          </a:xfrm>
        </p:spPr>
        <p:txBody>
          <a:bodyPr>
            <a:normAutofit fontScale="90000"/>
          </a:bodyPr>
          <a:lstStyle/>
          <a:p>
            <a:r>
              <a:rPr lang="en-US" b="1" dirty="0" smtClean="0"/>
              <a:t>Arrival to Admission</a:t>
            </a:r>
            <a:r>
              <a:rPr lang="en-US" dirty="0" smtClean="0"/>
              <a:t/>
            </a:r>
            <a:br>
              <a:rPr lang="en-US" dirty="0" smtClean="0"/>
            </a:br>
            <a:endParaRPr lang="en-US" dirty="0"/>
          </a:p>
        </p:txBody>
      </p:sp>
      <p:pic>
        <p:nvPicPr>
          <p:cNvPr id="5" name="Content Placeholder 4"/>
          <p:cNvPicPr>
            <a:picLocks noGrp="1" noChangeAspect="1"/>
          </p:cNvPicPr>
          <p:nvPr>
            <p:ph idx="1"/>
          </p:nvPr>
        </p:nvPicPr>
        <p:blipFill>
          <a:blip r:embed="rId2"/>
          <a:stretch>
            <a:fillRect/>
          </a:stretch>
        </p:blipFill>
        <p:spPr>
          <a:xfrm>
            <a:off x="713570" y="1156744"/>
            <a:ext cx="7529885" cy="5813000"/>
          </a:xfrm>
          <a:prstGeom prst="rect">
            <a:avLst/>
          </a:prstGeom>
        </p:spPr>
      </p:pic>
      <p:sp>
        <p:nvSpPr>
          <p:cNvPr id="4" name="TextBox 3"/>
          <p:cNvSpPr txBox="1"/>
          <p:nvPr/>
        </p:nvSpPr>
        <p:spPr>
          <a:xfrm>
            <a:off x="7070501" y="916660"/>
            <a:ext cx="3335628" cy="369332"/>
          </a:xfrm>
          <a:prstGeom prst="rect">
            <a:avLst/>
          </a:prstGeom>
          <a:noFill/>
        </p:spPr>
        <p:txBody>
          <a:bodyPr wrap="square" rtlCol="0">
            <a:spAutoFit/>
          </a:bodyPr>
          <a:lstStyle/>
          <a:p>
            <a:r>
              <a:rPr lang="en-US" dirty="0" smtClean="0"/>
              <a:t>Story Board </a:t>
            </a:r>
            <a:r>
              <a:rPr lang="en-US" dirty="0"/>
              <a:t>1</a:t>
            </a:r>
          </a:p>
        </p:txBody>
      </p:sp>
      <p:cxnSp>
        <p:nvCxnSpPr>
          <p:cNvPr id="6" name="Straight Connector 5"/>
          <p:cNvCxnSpPr/>
          <p:nvPr/>
        </p:nvCxnSpPr>
        <p:spPr>
          <a:xfrm>
            <a:off x="713570" y="916660"/>
            <a:ext cx="77168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3695372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7"/>
            <a:ext cx="7886700" cy="1103066"/>
          </a:xfrm>
        </p:spPr>
        <p:txBody>
          <a:bodyPr>
            <a:normAutofit fontScale="90000"/>
          </a:bodyPr>
          <a:lstStyle/>
          <a:p>
            <a:r>
              <a:rPr lang="en-US" b="1" dirty="0"/>
              <a:t>Admission to Candidate Bed</a:t>
            </a:r>
            <a:r>
              <a:rPr lang="en-US" dirty="0" smtClean="0"/>
              <a:t/>
            </a:r>
            <a:br>
              <a:rPr lang="en-US" dirty="0" smtClean="0"/>
            </a:br>
            <a:endParaRPr lang="en-US" dirty="0"/>
          </a:p>
        </p:txBody>
      </p:sp>
      <p:pic>
        <p:nvPicPr>
          <p:cNvPr id="5" name="Content Placeholder 4"/>
          <p:cNvPicPr>
            <a:picLocks noGrp="1" noChangeAspect="1"/>
          </p:cNvPicPr>
          <p:nvPr>
            <p:ph idx="1"/>
          </p:nvPr>
        </p:nvPicPr>
        <p:blipFill>
          <a:blip r:embed="rId2"/>
          <a:stretch>
            <a:fillRect/>
          </a:stretch>
        </p:blipFill>
        <p:spPr>
          <a:xfrm>
            <a:off x="628650" y="894873"/>
            <a:ext cx="8122907" cy="5686036"/>
          </a:xfrm>
          <a:prstGeom prst="rect">
            <a:avLst/>
          </a:prstGeom>
        </p:spPr>
      </p:pic>
      <p:sp>
        <p:nvSpPr>
          <p:cNvPr id="4" name="TextBox 3"/>
          <p:cNvSpPr txBox="1"/>
          <p:nvPr/>
        </p:nvSpPr>
        <p:spPr>
          <a:xfrm>
            <a:off x="7070501" y="916660"/>
            <a:ext cx="3335628" cy="369332"/>
          </a:xfrm>
          <a:prstGeom prst="rect">
            <a:avLst/>
          </a:prstGeom>
          <a:noFill/>
        </p:spPr>
        <p:txBody>
          <a:bodyPr wrap="square" rtlCol="0">
            <a:spAutoFit/>
          </a:bodyPr>
          <a:lstStyle/>
          <a:p>
            <a:r>
              <a:rPr lang="en-US" dirty="0" smtClean="0"/>
              <a:t>Story Board </a:t>
            </a:r>
            <a:r>
              <a:rPr lang="en-US" dirty="0"/>
              <a:t>1</a:t>
            </a:r>
          </a:p>
        </p:txBody>
      </p:sp>
      <p:cxnSp>
        <p:nvCxnSpPr>
          <p:cNvPr id="6" name="Straight Connector 5"/>
          <p:cNvCxnSpPr/>
          <p:nvPr/>
        </p:nvCxnSpPr>
        <p:spPr>
          <a:xfrm>
            <a:off x="713570" y="916660"/>
            <a:ext cx="77168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0447628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Office Theme</Template>
  <TotalTime>5274</TotalTime>
  <Words>3191</Words>
  <Application>Microsoft Office PowerPoint</Application>
  <PresentationFormat>On-screen Show (4:3)</PresentationFormat>
  <Paragraphs>280</Paragraphs>
  <Slides>31</Slides>
  <Notes>25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31</vt:i4>
      </vt:variant>
    </vt:vector>
  </HeadingPairs>
  <TitlesOfParts>
    <vt:vector size="36" baseType="lpstr">
      <vt:lpstr>Arial</vt:lpstr>
      <vt:lpstr>Calibri</vt:lpstr>
      <vt:lpstr>Calibri Light</vt:lpstr>
      <vt:lpstr>Courier</vt:lpstr>
      <vt:lpstr>Office Theme</vt:lpstr>
      <vt:lpstr>Developing Interoperable Systems to Achieve Bed Management Capabilities for Emergency Department Admissions</vt:lpstr>
      <vt:lpstr>ED-Related Time Points and Intervals</vt:lpstr>
      <vt:lpstr>Problem Statement </vt:lpstr>
      <vt:lpstr>PowerPoint Presentation</vt:lpstr>
      <vt:lpstr>PowerPoint Presentation</vt:lpstr>
      <vt:lpstr>Use Case </vt:lpstr>
      <vt:lpstr>PowerPoint Presentation</vt:lpstr>
      <vt:lpstr>Arrival to Admission </vt:lpstr>
      <vt:lpstr>Admission to Candidate Bed </vt:lpstr>
      <vt:lpstr>Candidate Bed to Arrival as Inpatient </vt:lpstr>
      <vt:lpstr>Use Case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Kevin Parker</dc:creator>
  <cp:lastModifiedBy>Leslie DeYoung</cp:lastModifiedBy>
  <cp:revision>34</cp:revision>
  <dcterms:created xsi:type="dcterms:W3CDTF">2015-08-30T20:23:11Z</dcterms:created>
  <dcterms:modified xsi:type="dcterms:W3CDTF">2015-09-08T20:54:58Z</dcterms:modified>
</cp:coreProperties>
</file>